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45" r:id="rId2"/>
    <p:sldId id="346" r:id="rId3"/>
    <p:sldId id="347" r:id="rId4"/>
    <p:sldId id="348" r:id="rId5"/>
    <p:sldId id="349" r:id="rId6"/>
    <p:sldId id="350" r:id="rId7"/>
    <p:sldId id="351" r:id="rId8"/>
    <p:sldId id="352" r:id="rId9"/>
    <p:sldId id="353" r:id="rId10"/>
    <p:sldId id="354" r:id="rId11"/>
    <p:sldId id="365" r:id="rId12"/>
    <p:sldId id="366" r:id="rId13"/>
    <p:sldId id="364" r:id="rId14"/>
    <p:sldId id="355" r:id="rId15"/>
    <p:sldId id="356" r:id="rId16"/>
    <p:sldId id="357" r:id="rId17"/>
    <p:sldId id="358" r:id="rId18"/>
    <p:sldId id="359" r:id="rId19"/>
    <p:sldId id="360" r:id="rId20"/>
    <p:sldId id="361" r:id="rId21"/>
    <p:sldId id="362" r:id="rId22"/>
    <p:sldId id="363"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D656105-0D4C-4B0C-97A4-180734DFA53E}" type="datetimeFigureOut">
              <a:rPr lang="en-US" smtClean="0"/>
              <a:t>11/12/2018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006335E-D18D-490A-BE4D-322679B61BDE}" type="slidenum">
              <a:rPr lang="en-US" smtClean="0"/>
              <a:t>‹#›</a:t>
            </a:fld>
            <a:endParaRPr lang="en-US"/>
          </a:p>
        </p:txBody>
      </p:sp>
    </p:spTree>
    <p:extLst>
      <p:ext uri="{BB962C8B-B14F-4D97-AF65-F5344CB8AC3E}">
        <p14:creationId xmlns:p14="http://schemas.microsoft.com/office/powerpoint/2010/main" val="4075509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F7C6D5-D8C1-414F-B74E-35CB0023A58D}"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B030CB-1327-4BE8-B95D-95B08E36F590}"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B9CF47-3061-405A-99A5-C13ED61B651C}"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47DFB4-8A98-452F-86D4-14C720AC48DC}"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FA34B2-D962-4EDF-BC5B-20094F7D4EE4}"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F39C21-4DCB-4510-821D-15A21BF8A6B5}" type="datetime1">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654E12-5D96-43B5-848C-2194B2AAA73C}" type="datetime1">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6B5E4A-BC61-40B6-BB35-2341ACDE4617}" type="datetime1">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80128C-8A7B-4BFF-9F4F-4AF178635DBF}" type="datetime1">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1E165-0877-4191-B9EB-FB135541E6FB}" type="datetime1">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EB5BE7-BEC1-4526-9F84-2473926EA868}" type="datetime1">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8C8E3-E4C7-42E0-80C6-C212E6145AC0}" type="datetime1">
              <a:rPr lang="en-US" smtClean="0"/>
              <a:t>11/12/2018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1.xml"/><Relationship Id="rId5" Type="http://schemas.openxmlformats.org/officeDocument/2006/relationships/image" Target="../media/image5.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VECTOR PROCESSING</a:t>
            </a:r>
            <a:endParaRPr lang="en-US" sz="28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a:t>
            </a:fld>
            <a:endParaRPr lang="en-US"/>
          </a:p>
        </p:txBody>
      </p:sp>
      <p:sp>
        <p:nvSpPr>
          <p:cNvPr id="3" name="مستطيل 2"/>
          <p:cNvSpPr/>
          <p:nvPr/>
        </p:nvSpPr>
        <p:spPr>
          <a:xfrm>
            <a:off x="533400" y="1120676"/>
            <a:ext cx="8077200" cy="2308324"/>
          </a:xfrm>
          <a:prstGeom prst="rect">
            <a:avLst/>
          </a:prstGeom>
          <a:ln>
            <a:solidFill>
              <a:schemeClr val="tx1"/>
            </a:solidFill>
          </a:ln>
        </p:spPr>
        <p:txBody>
          <a:bodyPr wrap="square">
            <a:sp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There is a class of computational problems that are beyond the capabilities </a:t>
            </a:r>
            <a:r>
              <a:rPr lang="en-US" sz="2400" dirty="0" smtClean="0">
                <a:latin typeface="Times New Roman" panose="02020603050405020304" pitchFamily="18" charset="0"/>
                <a:cs typeface="Times New Roman" panose="02020603050405020304" pitchFamily="18" charset="0"/>
              </a:rPr>
              <a:t>of a </a:t>
            </a:r>
            <a:r>
              <a:rPr lang="en-US" sz="2400" dirty="0">
                <a:latin typeface="Times New Roman" panose="02020603050405020304" pitchFamily="18" charset="0"/>
                <a:cs typeface="Times New Roman" panose="02020603050405020304" pitchFamily="18" charset="0"/>
              </a:rPr>
              <a:t>conventional </a:t>
            </a:r>
            <a:r>
              <a:rPr lang="en-US" sz="2400" dirty="0" smtClean="0">
                <a:latin typeface="Times New Roman" panose="02020603050405020304" pitchFamily="18" charset="0"/>
                <a:cs typeface="Times New Roman" panose="02020603050405020304" pitchFamily="18" charset="0"/>
              </a:rPr>
              <a:t>computer.</a:t>
            </a:r>
          </a:p>
          <a:p>
            <a:endParaRPr lang="en-US"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These </a:t>
            </a:r>
            <a:r>
              <a:rPr lang="en-US" sz="2400" dirty="0">
                <a:latin typeface="Times New Roman" panose="02020603050405020304" pitchFamily="18" charset="0"/>
                <a:cs typeface="Times New Roman" panose="02020603050405020304" pitchFamily="18" charset="0"/>
              </a:rPr>
              <a:t>problems are characterized by the fact </a:t>
            </a:r>
            <a:r>
              <a:rPr lang="en-US" sz="2400" dirty="0" smtClean="0">
                <a:latin typeface="Times New Roman" panose="02020603050405020304" pitchFamily="18" charset="0"/>
                <a:cs typeface="Times New Roman" panose="02020603050405020304" pitchFamily="18" charset="0"/>
              </a:rPr>
              <a:t>that they </a:t>
            </a:r>
            <a:r>
              <a:rPr lang="en-US" sz="2400" dirty="0">
                <a:latin typeface="Times New Roman" panose="02020603050405020304" pitchFamily="18" charset="0"/>
                <a:cs typeface="Times New Roman" panose="02020603050405020304" pitchFamily="18" charset="0"/>
              </a:rPr>
              <a:t>require a vast number of computations that will take a </a:t>
            </a:r>
            <a:r>
              <a:rPr lang="en-US" sz="2400" dirty="0" smtClean="0">
                <a:latin typeface="Times New Roman" panose="02020603050405020304" pitchFamily="18" charset="0"/>
                <a:cs typeface="Times New Roman" panose="02020603050405020304" pitchFamily="18" charset="0"/>
              </a:rPr>
              <a:t>conventional computer </a:t>
            </a:r>
            <a:r>
              <a:rPr lang="en-US" sz="2400" dirty="0">
                <a:latin typeface="Times New Roman" panose="02020603050405020304" pitchFamily="18" charset="0"/>
                <a:cs typeface="Times New Roman" panose="02020603050405020304" pitchFamily="18" charset="0"/>
              </a:rPr>
              <a:t>days or even weeks to complete.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65105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SUPERCOMPUTERS </a:t>
            </a:r>
            <a:endParaRPr lang="en-US" sz="28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sp>
        <p:nvSpPr>
          <p:cNvPr id="3" name="مستطيل 2"/>
          <p:cNvSpPr/>
          <p:nvPr/>
        </p:nvSpPr>
        <p:spPr>
          <a:xfrm>
            <a:off x="533400" y="1120676"/>
            <a:ext cx="8077200" cy="4154984"/>
          </a:xfrm>
          <a:prstGeom prst="rect">
            <a:avLst/>
          </a:prstGeom>
          <a:ln>
            <a:solidFill>
              <a:schemeClr val="tx1"/>
            </a:solidFill>
          </a:ln>
        </p:spPr>
        <p:txBody>
          <a:bodyPr wrap="square">
            <a:spAutoFit/>
          </a:bodyPr>
          <a:lstStyle/>
          <a:p>
            <a:pPr marL="342900" indent="-342900" algn="just">
              <a:buFont typeface="Arial" panose="020B0604020202020204" pitchFamily="34" charset="0"/>
              <a:buChar char="•"/>
            </a:pPr>
            <a:r>
              <a:rPr lang="en-US" sz="2400" b="1" u="sng" dirty="0" smtClean="0">
                <a:latin typeface="Times New Roman" panose="02020603050405020304" pitchFamily="18" charset="0"/>
                <a:cs typeface="Times New Roman" panose="02020603050405020304" pitchFamily="18" charset="0"/>
              </a:rPr>
              <a:t>Supercomputer</a:t>
            </a:r>
            <a:r>
              <a:rPr lang="en-US" sz="2400" dirty="0" smtClean="0">
                <a:latin typeface="Times New Roman" panose="02020603050405020304" pitchFamily="18" charset="0"/>
                <a:cs typeface="Times New Roman" panose="02020603050405020304" pitchFamily="18" charset="0"/>
              </a:rPr>
              <a:t>: A </a:t>
            </a:r>
            <a:r>
              <a:rPr lang="en-US" sz="2400" dirty="0">
                <a:latin typeface="Times New Roman" panose="02020603050405020304" pitchFamily="18" charset="0"/>
                <a:cs typeface="Times New Roman" panose="02020603050405020304" pitchFamily="18" charset="0"/>
              </a:rPr>
              <a:t>commercial computer with vector instructions and pipelined floating-point </a:t>
            </a:r>
            <a:r>
              <a:rPr lang="en-US" sz="2400" dirty="0" smtClean="0">
                <a:latin typeface="Times New Roman" panose="02020603050405020304" pitchFamily="18" charset="0"/>
                <a:cs typeface="Times New Roman" panose="02020603050405020304" pitchFamily="18" charset="0"/>
              </a:rPr>
              <a:t>arithmetic operations.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Supercomputers </a:t>
            </a:r>
            <a:r>
              <a:rPr lang="en-US" sz="2400" dirty="0">
                <a:latin typeface="Times New Roman" panose="02020603050405020304" pitchFamily="18" charset="0"/>
                <a:cs typeface="Times New Roman" panose="02020603050405020304" pitchFamily="18" charset="0"/>
              </a:rPr>
              <a:t>are </a:t>
            </a:r>
            <a:r>
              <a:rPr lang="en-US" sz="2400" dirty="0" smtClean="0">
                <a:latin typeface="Times New Roman" panose="02020603050405020304" pitchFamily="18" charset="0"/>
                <a:cs typeface="Times New Roman" panose="02020603050405020304" pitchFamily="18" charset="0"/>
              </a:rPr>
              <a:t>very </a:t>
            </a:r>
            <a:r>
              <a:rPr lang="en-US" sz="2400" dirty="0">
                <a:latin typeface="Times New Roman" panose="02020603050405020304" pitchFamily="18" charset="0"/>
                <a:cs typeface="Times New Roman" panose="02020603050405020304" pitchFamily="18" charset="0"/>
              </a:rPr>
              <a:t>powerful, high-performance machines used mostly for scientific  </a:t>
            </a:r>
            <a:r>
              <a:rPr lang="en-US" sz="2400" dirty="0" smtClean="0">
                <a:latin typeface="Times New Roman" panose="02020603050405020304" pitchFamily="18" charset="0"/>
                <a:cs typeface="Times New Roman" panose="02020603050405020304" pitchFamily="18" charset="0"/>
              </a:rPr>
              <a:t>computations.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speed up the operation, the components are packed tightly together </a:t>
            </a:r>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minimize the distance that the electronic signals have to travel.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Supercomputers also use special techniques for removing the heat from circuits to </a:t>
            </a:r>
            <a:r>
              <a:rPr lang="en-US" sz="2400" dirty="0" smtClean="0">
                <a:latin typeface="Times New Roman" panose="02020603050405020304" pitchFamily="18" charset="0"/>
                <a:cs typeface="Times New Roman" panose="02020603050405020304" pitchFamily="18" charset="0"/>
              </a:rPr>
              <a:t>prevent </a:t>
            </a:r>
            <a:r>
              <a:rPr lang="en-US" sz="2400" dirty="0">
                <a:latin typeface="Times New Roman" panose="02020603050405020304" pitchFamily="18" charset="0"/>
                <a:cs typeface="Times New Roman" panose="02020603050405020304" pitchFamily="18" charset="0"/>
              </a:rPr>
              <a:t>them from burning up because of their close proximity. </a:t>
            </a:r>
          </a:p>
        </p:txBody>
      </p:sp>
    </p:spTree>
    <p:extLst>
      <p:ext uri="{BB962C8B-B14F-4D97-AF65-F5344CB8AC3E}">
        <p14:creationId xmlns:p14="http://schemas.microsoft.com/office/powerpoint/2010/main" val="12150906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SUPERCOMPUTERS </a:t>
            </a:r>
            <a:endParaRPr lang="en-US" sz="28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
        <p:nvSpPr>
          <p:cNvPr id="3" name="مستطيل 2"/>
          <p:cNvSpPr/>
          <p:nvPr/>
        </p:nvSpPr>
        <p:spPr>
          <a:xfrm>
            <a:off x="533400" y="1120676"/>
            <a:ext cx="8077200" cy="3416320"/>
          </a:xfrm>
          <a:prstGeom prst="rect">
            <a:avLst/>
          </a:prstGeom>
          <a:ln>
            <a:solidFill>
              <a:schemeClr val="tx1"/>
            </a:solidFill>
          </a:ln>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measure used to evaluate computers in their ability to perform a given </a:t>
            </a:r>
            <a:r>
              <a:rPr lang="en-US" sz="2400" dirty="0" smtClean="0">
                <a:latin typeface="Times New Roman" panose="02020603050405020304" pitchFamily="18" charset="0"/>
                <a:cs typeface="Times New Roman" panose="02020603050405020304" pitchFamily="18" charset="0"/>
              </a:rPr>
              <a:t>number </a:t>
            </a:r>
            <a:r>
              <a:rPr lang="en-US" sz="2400" dirty="0">
                <a:latin typeface="Times New Roman" panose="02020603050405020304" pitchFamily="18" charset="0"/>
                <a:cs typeface="Times New Roman" panose="02020603050405020304" pitchFamily="18" charset="0"/>
              </a:rPr>
              <a:t>of floating-point operations per second is referred to as </a:t>
            </a:r>
            <a:r>
              <a:rPr lang="en-US" sz="2400" dirty="0" smtClean="0">
                <a:latin typeface="Times New Roman" panose="02020603050405020304" pitchFamily="18" charset="0"/>
                <a:cs typeface="Times New Roman" panose="02020603050405020304" pitchFamily="18" charset="0"/>
              </a:rPr>
              <a:t>flops.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term </a:t>
            </a:r>
            <a:r>
              <a:rPr lang="en-US" sz="2400" b="1" i="1" u="sng" dirty="0" smtClean="0">
                <a:latin typeface="Times New Roman" panose="02020603050405020304" pitchFamily="18" charset="0"/>
                <a:cs typeface="Times New Roman" panose="02020603050405020304" pitchFamily="18" charset="0"/>
              </a:rPr>
              <a:t>megaflops</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used to denote million flops and </a:t>
            </a:r>
            <a:r>
              <a:rPr lang="en-US" sz="2400" b="1" i="1" u="sng" dirty="0">
                <a:latin typeface="Times New Roman" panose="02020603050405020304" pitchFamily="18" charset="0"/>
                <a:cs typeface="Times New Roman" panose="02020603050405020304" pitchFamily="18" charset="0"/>
              </a:rPr>
              <a:t>gigaflops</a:t>
            </a:r>
            <a:r>
              <a:rPr lang="en-US" sz="2400" dirty="0">
                <a:latin typeface="Times New Roman" panose="02020603050405020304" pitchFamily="18" charset="0"/>
                <a:cs typeface="Times New Roman" panose="02020603050405020304" pitchFamily="18" charset="0"/>
              </a:rPr>
              <a:t> to denote billion flops.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typical supercomputer has a basic cycle time of 4 to 20 </a:t>
            </a:r>
            <a:r>
              <a:rPr lang="en-US" sz="2400" dirty="0" smtClean="0">
                <a:latin typeface="Times New Roman" panose="02020603050405020304" pitchFamily="18" charset="0"/>
                <a:cs typeface="Times New Roman" panose="02020603050405020304" pitchFamily="18" charset="0"/>
              </a:rPr>
              <a:t>ns.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the processor </a:t>
            </a:r>
            <a:r>
              <a:rPr lang="en-US" sz="2400" dirty="0" smtClean="0">
                <a:latin typeface="Times New Roman" panose="02020603050405020304" pitchFamily="18" charset="0"/>
                <a:cs typeface="Times New Roman" panose="02020603050405020304" pitchFamily="18" charset="0"/>
              </a:rPr>
              <a:t>can </a:t>
            </a:r>
            <a:r>
              <a:rPr lang="en-US" sz="2400" dirty="0">
                <a:latin typeface="Times New Roman" panose="02020603050405020304" pitchFamily="18" charset="0"/>
                <a:cs typeface="Times New Roman" panose="02020603050405020304" pitchFamily="18" charset="0"/>
              </a:rPr>
              <a:t>calculate a floating-point operation through a pipeline each cycle time, it </a:t>
            </a:r>
            <a:r>
              <a:rPr lang="en-US" sz="2400" dirty="0" smtClean="0">
                <a:latin typeface="Times New Roman" panose="02020603050405020304" pitchFamily="18" charset="0"/>
                <a:cs typeface="Times New Roman" panose="02020603050405020304" pitchFamily="18" charset="0"/>
              </a:rPr>
              <a:t>will </a:t>
            </a:r>
            <a:r>
              <a:rPr lang="en-US" sz="2400" dirty="0">
                <a:latin typeface="Times New Roman" panose="02020603050405020304" pitchFamily="18" charset="0"/>
                <a:cs typeface="Times New Roman" panose="02020603050405020304" pitchFamily="18" charset="0"/>
              </a:rPr>
              <a:t>have the ability to perform 50 to 250 megaflops.</a:t>
            </a:r>
          </a:p>
        </p:txBody>
      </p:sp>
    </p:spTree>
    <p:extLst>
      <p:ext uri="{BB962C8B-B14F-4D97-AF65-F5344CB8AC3E}">
        <p14:creationId xmlns:p14="http://schemas.microsoft.com/office/powerpoint/2010/main" val="2109259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SUPERCOMPUTERS </a:t>
            </a:r>
            <a:endParaRPr lang="en-US" sz="28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12</a:t>
            </a:fld>
            <a:endParaRPr lang="en-US"/>
          </a:p>
        </p:txBody>
      </p:sp>
      <p:sp>
        <p:nvSpPr>
          <p:cNvPr id="3" name="مستطيل 2"/>
          <p:cNvSpPr/>
          <p:nvPr/>
        </p:nvSpPr>
        <p:spPr>
          <a:xfrm>
            <a:off x="533400" y="914400"/>
            <a:ext cx="8077200" cy="5262979"/>
          </a:xfrm>
          <a:prstGeom prst="rect">
            <a:avLst/>
          </a:prstGeom>
          <a:ln>
            <a:solidFill>
              <a:schemeClr val="tx1"/>
            </a:solidFill>
          </a:ln>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a:t>
            </a:r>
            <a:r>
              <a:rPr lang="en-US" sz="2400" dirty="0" smtClean="0">
                <a:latin typeface="Times New Roman" panose="02020603050405020304" pitchFamily="18" charset="0"/>
                <a:cs typeface="Times New Roman" panose="02020603050405020304" pitchFamily="18" charset="0"/>
              </a:rPr>
              <a:t>n </a:t>
            </a:r>
            <a:r>
              <a:rPr lang="en-US" sz="2400" dirty="0">
                <a:latin typeface="Times New Roman" panose="02020603050405020304" pitchFamily="18" charset="0"/>
                <a:cs typeface="Times New Roman" panose="02020603050405020304" pitchFamily="18" charset="0"/>
              </a:rPr>
              <a:t>1976 is the </a:t>
            </a:r>
            <a:r>
              <a:rPr lang="en-US" sz="2400" b="1" dirty="0">
                <a:latin typeface="Times New Roman" panose="02020603050405020304" pitchFamily="18" charset="0"/>
                <a:cs typeface="Times New Roman" panose="02020603050405020304" pitchFamily="18" charset="0"/>
              </a:rPr>
              <a:t>Cray-1</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supercomputer with 12.5 ns clock cycle. </a:t>
            </a: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Cray </a:t>
            </a:r>
            <a:r>
              <a:rPr lang="en-US" sz="2400" dirty="0">
                <a:latin typeface="Times New Roman" panose="02020603050405020304" pitchFamily="18" charset="0"/>
                <a:cs typeface="Times New Roman" panose="02020603050405020304" pitchFamily="18" charset="0"/>
              </a:rPr>
              <a:t>research extended its </a:t>
            </a:r>
            <a:r>
              <a:rPr lang="en-US" sz="2400" dirty="0" smtClean="0">
                <a:latin typeface="Times New Roman" panose="02020603050405020304" pitchFamily="18" charset="0"/>
                <a:cs typeface="Times New Roman" panose="02020603050405020304" pitchFamily="18" charset="0"/>
              </a:rPr>
              <a:t>supercomputer </a:t>
            </a:r>
            <a:r>
              <a:rPr lang="en-US" sz="2400" dirty="0">
                <a:latin typeface="Times New Roman" panose="02020603050405020304" pitchFamily="18" charset="0"/>
                <a:cs typeface="Times New Roman" panose="02020603050405020304" pitchFamily="18" charset="0"/>
              </a:rPr>
              <a:t>to a multiprocessor configuration called </a:t>
            </a:r>
            <a:r>
              <a:rPr lang="en-US" sz="2400" b="1" dirty="0">
                <a:latin typeface="Times New Roman" panose="02020603050405020304" pitchFamily="18" charset="0"/>
                <a:cs typeface="Times New Roman" panose="02020603050405020304" pitchFamily="18" charset="0"/>
              </a:rPr>
              <a:t>Cray X-MP </a:t>
            </a:r>
            <a:r>
              <a:rPr lang="en-US" sz="2400" dirty="0">
                <a:latin typeface="Times New Roman" panose="02020603050405020304" pitchFamily="18" charset="0"/>
                <a:cs typeface="Times New Roman" panose="02020603050405020304" pitchFamily="18" charset="0"/>
              </a:rPr>
              <a:t>and </a:t>
            </a:r>
            <a:r>
              <a:rPr lang="en-US" sz="2400" b="1" dirty="0">
                <a:latin typeface="Times New Roman" panose="02020603050405020304" pitchFamily="18" charset="0"/>
                <a:cs typeface="Times New Roman" panose="02020603050405020304" pitchFamily="18" charset="0"/>
              </a:rPr>
              <a:t>Cray </a:t>
            </a:r>
            <a:r>
              <a:rPr lang="en-US" sz="2400" b="1" dirty="0" smtClean="0">
                <a:latin typeface="Times New Roman" panose="02020603050405020304" pitchFamily="18" charset="0"/>
                <a:cs typeface="Times New Roman" panose="02020603050405020304" pitchFamily="18" charset="0"/>
              </a:rPr>
              <a:t>Y-MP</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new </a:t>
            </a:r>
            <a:r>
              <a:rPr lang="en-US" sz="2400" b="1" dirty="0">
                <a:latin typeface="Times New Roman" panose="02020603050405020304" pitchFamily="18" charset="0"/>
                <a:cs typeface="Times New Roman" panose="02020603050405020304" pitchFamily="18" charset="0"/>
              </a:rPr>
              <a:t>Cray-2</a:t>
            </a:r>
            <a:r>
              <a:rPr lang="en-US" sz="2400" dirty="0">
                <a:latin typeface="Times New Roman" panose="02020603050405020304" pitchFamily="18" charset="0"/>
                <a:cs typeface="Times New Roman" panose="02020603050405020304" pitchFamily="18" charset="0"/>
              </a:rPr>
              <a:t> supercomputer is 12 times more powerful than the </a:t>
            </a:r>
            <a:r>
              <a:rPr lang="en-US" sz="2400" dirty="0" smtClean="0">
                <a:latin typeface="Times New Roman" panose="02020603050405020304" pitchFamily="18" charset="0"/>
                <a:cs typeface="Times New Roman" panose="02020603050405020304" pitchFamily="18" charset="0"/>
              </a:rPr>
              <a:t>Cray-1 </a:t>
            </a:r>
            <a:r>
              <a:rPr lang="en-US" sz="2400" dirty="0">
                <a:latin typeface="Times New Roman" panose="02020603050405020304" pitchFamily="18" charset="0"/>
                <a:cs typeface="Times New Roman" panose="02020603050405020304" pitchFamily="18" charset="0"/>
              </a:rPr>
              <a:t>in vector processing mode.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Another early model supercomputer is the </a:t>
            </a:r>
            <a:r>
              <a:rPr lang="en-US" sz="2400" b="1" dirty="0">
                <a:latin typeface="Times New Roman" panose="02020603050405020304" pitchFamily="18" charset="0"/>
                <a:cs typeface="Times New Roman" panose="02020603050405020304" pitchFamily="18" charset="0"/>
              </a:rPr>
              <a:t>Fujitsu VP-200</a:t>
            </a:r>
            <a:r>
              <a:rPr lang="en-US" sz="2400" dirty="0">
                <a:latin typeface="Times New Roman" panose="02020603050405020304" pitchFamily="18" charset="0"/>
                <a:cs typeface="Times New Roman" panose="02020603050405020304" pitchFamily="18" charset="0"/>
              </a:rPr>
              <a:t>. It has a scalar </a:t>
            </a:r>
            <a:r>
              <a:rPr lang="en-US" sz="2400" dirty="0" smtClean="0">
                <a:latin typeface="Times New Roman" panose="02020603050405020304" pitchFamily="18" charset="0"/>
                <a:cs typeface="Times New Roman" panose="02020603050405020304" pitchFamily="18" charset="0"/>
              </a:rPr>
              <a:t>processor </a:t>
            </a:r>
            <a:r>
              <a:rPr lang="en-US" sz="2400" dirty="0">
                <a:latin typeface="Times New Roman" panose="02020603050405020304" pitchFamily="18" charset="0"/>
                <a:cs typeface="Times New Roman" panose="02020603050405020304" pitchFamily="18" charset="0"/>
              </a:rPr>
              <a:t>and a vector processor that can operate concurrently. Like the Cray </a:t>
            </a:r>
            <a:r>
              <a:rPr lang="en-US" sz="2400" dirty="0" smtClean="0">
                <a:latin typeface="Times New Roman" panose="02020603050405020304" pitchFamily="18" charset="0"/>
                <a:cs typeface="Times New Roman" panose="02020603050405020304" pitchFamily="18" charset="0"/>
              </a:rPr>
              <a:t>supercomputers</a:t>
            </a:r>
            <a:r>
              <a:rPr lang="en-US" sz="2400" dirty="0">
                <a:latin typeface="Times New Roman" panose="02020603050405020304" pitchFamily="18" charset="0"/>
                <a:cs typeface="Times New Roman" panose="02020603050405020304" pitchFamily="18" charset="0"/>
              </a:rPr>
              <a:t>, a large number of registers and multiple functional units are </a:t>
            </a:r>
            <a:r>
              <a:rPr lang="en-US" sz="2400" dirty="0" smtClean="0">
                <a:latin typeface="Times New Roman" panose="02020603050405020304" pitchFamily="18" charset="0"/>
                <a:cs typeface="Times New Roman" panose="02020603050405020304" pitchFamily="18" charset="0"/>
              </a:rPr>
              <a:t>used </a:t>
            </a:r>
            <a:r>
              <a:rPr lang="en-US" sz="2400" dirty="0">
                <a:latin typeface="Times New Roman" panose="02020603050405020304" pitchFamily="18" charset="0"/>
                <a:cs typeface="Times New Roman" panose="02020603050405020304" pitchFamily="18" charset="0"/>
              </a:rPr>
              <a:t>to enable register-to-register vector operations. </a:t>
            </a:r>
            <a:r>
              <a:rPr lang="en-US" sz="2400" dirty="0" smtClean="0">
                <a:latin typeface="Times New Roman" panose="02020603050405020304" pitchFamily="18" charset="0"/>
                <a:cs typeface="Times New Roman" panose="02020603050405020304" pitchFamily="18" charset="0"/>
              </a:rPr>
              <a:t>It can </a:t>
            </a:r>
            <a:r>
              <a:rPr lang="en-US" sz="2400" dirty="0">
                <a:latin typeface="Times New Roman" panose="02020603050405020304" pitchFamily="18" charset="0"/>
                <a:cs typeface="Times New Roman" panose="02020603050405020304" pitchFamily="18" charset="0"/>
              </a:rPr>
              <a:t>achieve up to 300 </a:t>
            </a:r>
            <a:r>
              <a:rPr lang="en-US" sz="2400" dirty="0" smtClean="0">
                <a:latin typeface="Times New Roman" panose="02020603050405020304" pitchFamily="18" charset="0"/>
                <a:cs typeface="Times New Roman" panose="02020603050405020304" pitchFamily="18" charset="0"/>
              </a:rPr>
              <a:t>megaflops.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newer </a:t>
            </a:r>
            <a:r>
              <a:rPr lang="en-US" sz="2400" b="1" dirty="0">
                <a:latin typeface="Times New Roman" panose="02020603050405020304" pitchFamily="18" charset="0"/>
                <a:cs typeface="Times New Roman" panose="02020603050405020304" pitchFamily="18" charset="0"/>
              </a:rPr>
              <a:t>VP-2600</a:t>
            </a:r>
            <a:r>
              <a:rPr lang="en-US" sz="2400" dirty="0">
                <a:latin typeface="Times New Roman" panose="02020603050405020304" pitchFamily="18" charset="0"/>
                <a:cs typeface="Times New Roman" panose="02020603050405020304" pitchFamily="18" charset="0"/>
              </a:rPr>
              <a:t> uses </a:t>
            </a: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clock cycle of 3.2 ns and claims a peak performance of 5 gigaflops.</a:t>
            </a:r>
          </a:p>
        </p:txBody>
      </p:sp>
    </p:spTree>
    <p:extLst>
      <p:ext uri="{BB962C8B-B14F-4D97-AF65-F5344CB8AC3E}">
        <p14:creationId xmlns:p14="http://schemas.microsoft.com/office/powerpoint/2010/main" val="16780060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ARRAY PROCESSORS</a:t>
            </a:r>
            <a:endParaRPr lang="en-US" sz="28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13</a:t>
            </a:fld>
            <a:endParaRPr lang="en-US"/>
          </a:p>
        </p:txBody>
      </p:sp>
      <p:sp>
        <p:nvSpPr>
          <p:cNvPr id="3" name="مستطيل 2"/>
          <p:cNvSpPr/>
          <p:nvPr/>
        </p:nvSpPr>
        <p:spPr>
          <a:xfrm>
            <a:off x="533400" y="1120676"/>
            <a:ext cx="8077200" cy="4893647"/>
          </a:xfrm>
          <a:prstGeom prst="rect">
            <a:avLst/>
          </a:prstGeom>
          <a:ln>
            <a:solidFill>
              <a:schemeClr val="tx1"/>
            </a:solidFill>
          </a:ln>
        </p:spPr>
        <p:txBody>
          <a:bodyPr wrap="square">
            <a:spAutoFit/>
          </a:bodyPr>
          <a:lstStyle/>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Array </a:t>
            </a:r>
            <a:r>
              <a:rPr lang="en-US" sz="2400" dirty="0">
                <a:latin typeface="Times New Roman" panose="02020603050405020304" pitchFamily="18" charset="0"/>
                <a:cs typeface="Times New Roman" panose="02020603050405020304" pitchFamily="18" charset="0"/>
              </a:rPr>
              <a:t>processor is a processor that performs computations on large arrays </a:t>
            </a:r>
            <a:r>
              <a:rPr lang="en-US" sz="2400" dirty="0" smtClean="0">
                <a:latin typeface="Times New Roman" panose="02020603050405020304" pitchFamily="18" charset="0"/>
                <a:cs typeface="Times New Roman" panose="02020603050405020304" pitchFamily="18" charset="0"/>
              </a:rPr>
              <a:t>of data.</a:t>
            </a:r>
          </a:p>
          <a:p>
            <a:endParaRPr lang="en-US" sz="2400" dirty="0" smtClean="0">
              <a:latin typeface="Times New Roman" panose="02020603050405020304" pitchFamily="18" charset="0"/>
              <a:cs typeface="Times New Roman" panose="02020603050405020304" pitchFamily="18" charset="0"/>
            </a:endParaRPr>
          </a:p>
          <a:p>
            <a:pPr algn="ctr"/>
            <a:r>
              <a:rPr lang="en-US" sz="2400" dirty="0" smtClean="0">
                <a:latin typeface="Times New Roman" panose="02020603050405020304" pitchFamily="18" charset="0"/>
                <a:cs typeface="Times New Roman" panose="02020603050405020304" pitchFamily="18" charset="0"/>
              </a:rPr>
              <a:t>Two </a:t>
            </a:r>
            <a:r>
              <a:rPr lang="en-US" sz="2400" dirty="0">
                <a:latin typeface="Times New Roman" panose="02020603050405020304" pitchFamily="18" charset="0"/>
                <a:cs typeface="Times New Roman" panose="02020603050405020304" pitchFamily="18" charset="0"/>
              </a:rPr>
              <a:t>different types of </a:t>
            </a:r>
            <a:r>
              <a:rPr lang="en-US" sz="2400" dirty="0" smtClean="0">
                <a:latin typeface="Times New Roman" panose="02020603050405020304" pitchFamily="18" charset="0"/>
                <a:cs typeface="Times New Roman" panose="02020603050405020304" pitchFamily="18" charset="0"/>
              </a:rPr>
              <a:t>processors</a:t>
            </a:r>
          </a:p>
          <a:p>
            <a:pPr algn="ct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b="1" u="sng" dirty="0" smtClean="0">
                <a:latin typeface="Times New Roman" panose="02020603050405020304" pitchFamily="18" charset="0"/>
                <a:cs typeface="Times New Roman" panose="02020603050405020304" pitchFamily="18" charset="0"/>
              </a:rPr>
              <a:t>An attached </a:t>
            </a:r>
            <a:r>
              <a:rPr lang="en-US" sz="2400" b="1" u="sng" dirty="0">
                <a:latin typeface="Times New Roman" panose="02020603050405020304" pitchFamily="18" charset="0"/>
                <a:cs typeface="Times New Roman" panose="02020603050405020304" pitchFamily="18" charset="0"/>
              </a:rPr>
              <a:t>array processor </a:t>
            </a:r>
            <a:r>
              <a:rPr lang="en-US" sz="2400" dirty="0">
                <a:latin typeface="Times New Roman" panose="02020603050405020304" pitchFamily="18" charset="0"/>
                <a:cs typeface="Times New Roman" panose="02020603050405020304" pitchFamily="18" charset="0"/>
              </a:rPr>
              <a:t>is an auxiliary processor attached to a </a:t>
            </a:r>
            <a:r>
              <a:rPr lang="en-US" sz="2400" dirty="0" smtClean="0">
                <a:latin typeface="Times New Roman" panose="02020603050405020304" pitchFamily="18" charset="0"/>
                <a:cs typeface="Times New Roman" panose="02020603050405020304" pitchFamily="18" charset="0"/>
              </a:rPr>
              <a:t>general-purpose computer</a:t>
            </a:r>
            <a:r>
              <a:rPr lang="en-US" sz="2400" dirty="0">
                <a:latin typeface="Times New Roman" panose="02020603050405020304" pitchFamily="18" charset="0"/>
                <a:cs typeface="Times New Roman" panose="02020603050405020304" pitchFamily="18" charset="0"/>
              </a:rPr>
              <a:t>. It is intended to improve the performance of the host computer in </a:t>
            </a:r>
            <a:r>
              <a:rPr lang="en-US" sz="2400" dirty="0" smtClean="0">
                <a:latin typeface="Times New Roman" panose="02020603050405020304" pitchFamily="18" charset="0"/>
                <a:cs typeface="Times New Roman" panose="02020603050405020304" pitchFamily="18" charset="0"/>
              </a:rPr>
              <a:t>specific </a:t>
            </a:r>
            <a:r>
              <a:rPr lang="en-US" sz="2400" dirty="0">
                <a:latin typeface="Times New Roman" panose="02020603050405020304" pitchFamily="18" charset="0"/>
                <a:cs typeface="Times New Roman" panose="02020603050405020304" pitchFamily="18" charset="0"/>
              </a:rPr>
              <a:t>numerical computation </a:t>
            </a:r>
            <a:r>
              <a:rPr lang="en-US" sz="2400" dirty="0" smtClean="0">
                <a:latin typeface="Times New Roman" panose="02020603050405020304" pitchFamily="18" charset="0"/>
                <a:cs typeface="Times New Roman" panose="02020603050405020304" pitchFamily="18" charset="0"/>
              </a:rPr>
              <a:t>tasks.</a:t>
            </a:r>
          </a:p>
          <a:p>
            <a:pPr marL="342900" indent="-342900" algn="just">
              <a:buFont typeface="Arial" panose="020B0604020202020204" pitchFamily="34" charset="0"/>
              <a:buChar char="•"/>
            </a:pPr>
            <a:r>
              <a:rPr lang="en-US" sz="2400" b="1" u="sng" dirty="0" smtClean="0">
                <a:latin typeface="Times New Roman" panose="02020603050405020304" pitchFamily="18" charset="0"/>
                <a:cs typeface="Times New Roman" panose="02020603050405020304" pitchFamily="18" charset="0"/>
              </a:rPr>
              <a:t>An </a:t>
            </a:r>
            <a:r>
              <a:rPr lang="en-US" sz="2400" b="1" u="sng" dirty="0">
                <a:latin typeface="Times New Roman" panose="02020603050405020304" pitchFamily="18" charset="0"/>
                <a:cs typeface="Times New Roman" panose="02020603050405020304" pitchFamily="18" charset="0"/>
              </a:rPr>
              <a:t>SIMD array processor </a:t>
            </a:r>
            <a:r>
              <a:rPr lang="en-US" sz="2400" dirty="0">
                <a:latin typeface="Times New Roman" panose="02020603050405020304" pitchFamily="18" charset="0"/>
                <a:cs typeface="Times New Roman" panose="02020603050405020304" pitchFamily="18" charset="0"/>
              </a:rPr>
              <a:t>is a processor </a:t>
            </a:r>
            <a:r>
              <a:rPr lang="en-US" sz="2400" dirty="0" smtClean="0">
                <a:latin typeface="Times New Roman" panose="02020603050405020304" pitchFamily="18" charset="0"/>
                <a:cs typeface="Times New Roman" panose="02020603050405020304" pitchFamily="18" charset="0"/>
              </a:rPr>
              <a:t>that </a:t>
            </a:r>
            <a:r>
              <a:rPr lang="en-US" sz="2400" dirty="0">
                <a:latin typeface="Times New Roman" panose="02020603050405020304" pitchFamily="18" charset="0"/>
                <a:cs typeface="Times New Roman" panose="02020603050405020304" pitchFamily="18" charset="0"/>
              </a:rPr>
              <a:t>has a single-instruction multiple-data </a:t>
            </a:r>
            <a:r>
              <a:rPr lang="en-US" sz="2400" dirty="0" smtClean="0">
                <a:latin typeface="Times New Roman" panose="02020603050405020304" pitchFamily="18" charset="0"/>
                <a:cs typeface="Times New Roman" panose="02020603050405020304" pitchFamily="18" charset="0"/>
              </a:rPr>
              <a:t>organization. It </a:t>
            </a:r>
            <a:r>
              <a:rPr lang="en-US" sz="2400" dirty="0">
                <a:latin typeface="Times New Roman" panose="02020603050405020304" pitchFamily="18" charset="0"/>
                <a:cs typeface="Times New Roman" panose="02020603050405020304" pitchFamily="18" charset="0"/>
              </a:rPr>
              <a:t>manipulates vector </a:t>
            </a:r>
            <a:r>
              <a:rPr lang="en-US" sz="2400" dirty="0" smtClean="0">
                <a:latin typeface="Times New Roman" panose="02020603050405020304" pitchFamily="18" charset="0"/>
                <a:cs typeface="Times New Roman" panose="02020603050405020304" pitchFamily="18" charset="0"/>
              </a:rPr>
              <a:t>instructions </a:t>
            </a:r>
            <a:r>
              <a:rPr lang="en-US" sz="2400" dirty="0">
                <a:latin typeface="Times New Roman" panose="02020603050405020304" pitchFamily="18" charset="0"/>
                <a:cs typeface="Times New Roman" panose="02020603050405020304" pitchFamily="18" charset="0"/>
              </a:rPr>
              <a:t>by means of multiple functional units responding to a common </a:t>
            </a:r>
            <a:r>
              <a:rPr lang="en-US" sz="2400" dirty="0" smtClean="0">
                <a:latin typeface="Times New Roman" panose="02020603050405020304" pitchFamily="18" charset="0"/>
                <a:cs typeface="Times New Roman" panose="02020603050405020304" pitchFamily="18" charset="0"/>
              </a:rPr>
              <a:t>instruction.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29735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000" b="1" dirty="0" smtClean="0">
                <a:latin typeface="Times New Roman" panose="02020603050405020304" pitchFamily="18" charset="0"/>
                <a:cs typeface="Times New Roman" panose="02020603050405020304" pitchFamily="18" charset="0"/>
              </a:rPr>
              <a:t>ATTACHED ARRAY PROCESSOR WITH HOST COMPUTER</a:t>
            </a:r>
            <a:endParaRPr lang="en-US" sz="20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14</a:t>
            </a:fld>
            <a:endParaRPr lang="en-US"/>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1070" y="1371600"/>
            <a:ext cx="7958059" cy="2717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8251310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400" b="1" dirty="0" smtClean="0">
                <a:latin typeface="Times New Roman" panose="02020603050405020304" pitchFamily="18" charset="0"/>
                <a:cs typeface="Times New Roman" panose="02020603050405020304" pitchFamily="18" charset="0"/>
              </a:rPr>
              <a:t>SIMD ARRAY PROCESSOR ORGANIZATION</a:t>
            </a:r>
            <a:endParaRPr lang="en-US" sz="24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15</a:t>
            </a:fld>
            <a:endParaRPr lang="en-US"/>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465" y="1295400"/>
            <a:ext cx="7401269" cy="450056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2000805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400" b="1" dirty="0" smtClean="0">
                <a:latin typeface="Times New Roman" panose="02020603050405020304" pitchFamily="18" charset="0"/>
                <a:cs typeface="Times New Roman" panose="02020603050405020304" pitchFamily="18" charset="0"/>
              </a:rPr>
              <a:t>SIMD ARRAY PROCESSOR ORGANIZATION</a:t>
            </a:r>
            <a:endParaRPr lang="en-US" sz="24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16</a:t>
            </a:fld>
            <a:endParaRPr lang="en-US"/>
          </a:p>
        </p:txBody>
      </p:sp>
      <p:sp>
        <p:nvSpPr>
          <p:cNvPr id="3" name="مستطيل 2"/>
          <p:cNvSpPr/>
          <p:nvPr/>
        </p:nvSpPr>
        <p:spPr>
          <a:xfrm>
            <a:off x="685800" y="1010483"/>
            <a:ext cx="7772400" cy="3785652"/>
          </a:xfrm>
          <a:prstGeom prst="rect">
            <a:avLst/>
          </a:prstGeom>
        </p:spPr>
        <p:txBody>
          <a:bodyPr wrap="square">
            <a:spAutoFit/>
          </a:bodyPr>
          <a:lstStyle/>
          <a:p>
            <a:pPr algn="ctr"/>
            <a:r>
              <a:rPr lang="en-US" sz="2400" dirty="0">
                <a:latin typeface="Times New Roman" panose="02020603050405020304" pitchFamily="18" charset="0"/>
                <a:cs typeface="Times New Roman" panose="02020603050405020304" pitchFamily="18" charset="0"/>
              </a:rPr>
              <a:t>E</a:t>
            </a:r>
            <a:r>
              <a:rPr lang="en-US" sz="2400" dirty="0" smtClean="0">
                <a:latin typeface="Times New Roman" panose="02020603050405020304" pitchFamily="18" charset="0"/>
                <a:cs typeface="Times New Roman" panose="02020603050405020304" pitchFamily="18" charset="0"/>
              </a:rPr>
              <a:t>xecution </a:t>
            </a:r>
            <a:r>
              <a:rPr lang="en-US" sz="2400" dirty="0">
                <a:latin typeface="Times New Roman" panose="02020603050405020304" pitchFamily="18" charset="0"/>
                <a:cs typeface="Times New Roman" panose="02020603050405020304" pitchFamily="18" charset="0"/>
              </a:rPr>
              <a:t>of the </a:t>
            </a:r>
            <a:r>
              <a:rPr lang="en-US" sz="2400" dirty="0" smtClean="0">
                <a:latin typeface="Times New Roman" panose="02020603050405020304" pitchFamily="18" charset="0"/>
                <a:cs typeface="Times New Roman" panose="02020603050405020304" pitchFamily="18" charset="0"/>
              </a:rPr>
              <a:t>instruction</a:t>
            </a: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a:t>
            </a:r>
            <a:r>
              <a:rPr lang="en-US" sz="2400" dirty="0" smtClean="0">
                <a:latin typeface="Times New Roman" panose="02020603050405020304" pitchFamily="18" charset="0"/>
                <a:cs typeface="Times New Roman" panose="02020603050405020304" pitchFamily="18" charset="0"/>
              </a:rPr>
              <a:t>xample</a:t>
            </a:r>
            <a:r>
              <a:rPr lang="en-US" sz="2400" dirty="0">
                <a:latin typeface="Times New Roman" panose="02020603050405020304" pitchFamily="18" charset="0"/>
                <a:cs typeface="Times New Roman" panose="02020603050405020304" pitchFamily="18" charset="0"/>
              </a:rPr>
              <a:t>, the vector addition C = A + </a:t>
            </a:r>
            <a:r>
              <a:rPr lang="en-US" sz="2400" dirty="0" smtClean="0">
                <a:latin typeface="Times New Roman" panose="02020603050405020304" pitchFamily="18" charset="0"/>
                <a:cs typeface="Times New Roman" panose="02020603050405020304" pitchFamily="18" charset="0"/>
              </a:rPr>
              <a:t>B.</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master control </a:t>
            </a:r>
            <a:r>
              <a:rPr lang="en-US" sz="2400" dirty="0">
                <a:latin typeface="Times New Roman" panose="02020603050405020304" pitchFamily="18" charset="0"/>
                <a:cs typeface="Times New Roman" panose="02020603050405020304" pitchFamily="18" charset="0"/>
              </a:rPr>
              <a:t>unit first stores the </a:t>
            </a:r>
            <a:r>
              <a:rPr lang="en-US" sz="2400" dirty="0" err="1">
                <a:latin typeface="Times New Roman" panose="02020603050405020304" pitchFamily="18" charset="0"/>
                <a:cs typeface="Times New Roman" panose="02020603050405020304" pitchFamily="18" charset="0"/>
              </a:rPr>
              <a:t>ith</a:t>
            </a:r>
            <a:r>
              <a:rPr lang="en-US" sz="2400" dirty="0">
                <a:latin typeface="Times New Roman" panose="02020603050405020304" pitchFamily="18" charset="0"/>
                <a:cs typeface="Times New Roman" panose="02020603050405020304" pitchFamily="18" charset="0"/>
              </a:rPr>
              <a:t> components </a:t>
            </a:r>
            <a:r>
              <a:rPr lang="en-US" sz="2400" dirty="0" err="1" smtClean="0">
                <a:latin typeface="Times New Roman" panose="02020603050405020304" pitchFamily="18" charset="0"/>
                <a:cs typeface="Times New Roman" panose="02020603050405020304" pitchFamily="18" charset="0"/>
              </a:rPr>
              <a:t>ai</a:t>
            </a:r>
            <a:r>
              <a:rPr lang="en-US" sz="2400" dirty="0" smtClean="0">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and </a:t>
            </a:r>
            <a:r>
              <a:rPr lang="en-US" sz="2400" smtClean="0">
                <a:latin typeface="Times New Roman" panose="02020603050405020304" pitchFamily="18" charset="0"/>
                <a:cs typeface="Times New Roman" panose="02020603050405020304" pitchFamily="18" charset="0"/>
              </a:rPr>
              <a:t>bi, </a:t>
            </a:r>
            <a:r>
              <a:rPr lang="en-US" sz="2400" dirty="0">
                <a:latin typeface="Times New Roman" panose="02020603050405020304" pitchFamily="18" charset="0"/>
                <a:cs typeface="Times New Roman" panose="02020603050405020304" pitchFamily="18" charset="0"/>
              </a:rPr>
              <a:t>of A and B in local memory </a:t>
            </a:r>
            <a:r>
              <a:rPr lang="en-US" sz="2400" dirty="0" err="1" smtClean="0">
                <a:latin typeface="Times New Roman" panose="02020603050405020304" pitchFamily="18" charset="0"/>
                <a:cs typeface="Times New Roman" panose="02020603050405020304" pitchFamily="18" charset="0"/>
              </a:rPr>
              <a:t>Mi</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for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 1, 2,3,..., </a:t>
            </a:r>
            <a:r>
              <a:rPr lang="en-US" sz="2400" dirty="0" smtClean="0">
                <a:latin typeface="Times New Roman" panose="02020603050405020304" pitchFamily="18" charset="0"/>
                <a:cs typeface="Times New Roman" panose="02020603050405020304" pitchFamily="18" charset="0"/>
              </a:rPr>
              <a:t>n.</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then broadcasts the floating-point add instruction </a:t>
            </a:r>
            <a:r>
              <a:rPr lang="en-US" sz="2400" dirty="0" smtClean="0">
                <a:latin typeface="Times New Roman" panose="02020603050405020304" pitchFamily="18" charset="0"/>
                <a:cs typeface="Times New Roman" panose="02020603050405020304" pitchFamily="18" charset="0"/>
              </a:rPr>
              <a:t>c</a:t>
            </a:r>
            <a:r>
              <a:rPr lang="en-US" sz="2400" dirty="0">
                <a:latin typeface="Times New Roman" panose="02020603050405020304" pitchFamily="18" charset="0"/>
                <a:cs typeface="Times New Roman" panose="02020603050405020304" pitchFamily="18" charset="0"/>
              </a:rPr>
              <a:t>i</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ai</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bi to all PEs, causing the addition to take place </a:t>
            </a:r>
            <a:r>
              <a:rPr lang="en-US" sz="2400" dirty="0" smtClean="0">
                <a:latin typeface="Times New Roman" panose="02020603050405020304" pitchFamily="18" charset="0"/>
                <a:cs typeface="Times New Roman" panose="02020603050405020304" pitchFamily="18" charset="0"/>
              </a:rPr>
              <a:t>simultaneously.</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components </a:t>
            </a:r>
            <a:r>
              <a:rPr lang="en-US" sz="2400" dirty="0">
                <a:latin typeface="Times New Roman" panose="02020603050405020304" pitchFamily="18" charset="0"/>
                <a:cs typeface="Times New Roman" panose="02020603050405020304" pitchFamily="18" charset="0"/>
              </a:rPr>
              <a:t>of c, are stored in fixed locations in each local </a:t>
            </a:r>
            <a:r>
              <a:rPr lang="en-US" sz="2400" dirty="0" smtClean="0">
                <a:latin typeface="Times New Roman" panose="02020603050405020304" pitchFamily="18" charset="0"/>
                <a:cs typeface="Times New Roman" panose="02020603050405020304" pitchFamily="18" charset="0"/>
              </a:rPr>
              <a:t>memory. This produces </a:t>
            </a:r>
            <a:r>
              <a:rPr lang="en-US" sz="2400" dirty="0">
                <a:latin typeface="Times New Roman" panose="02020603050405020304" pitchFamily="18" charset="0"/>
                <a:cs typeface="Times New Roman" panose="02020603050405020304" pitchFamily="18" charset="0"/>
              </a:rPr>
              <a:t>the desired vector sum in one add cycle. </a:t>
            </a:r>
          </a:p>
        </p:txBody>
      </p:sp>
    </p:spTree>
    <p:extLst>
      <p:ext uri="{BB962C8B-B14F-4D97-AF65-F5344CB8AC3E}">
        <p14:creationId xmlns:p14="http://schemas.microsoft.com/office/powerpoint/2010/main" val="28635158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400" b="1" dirty="0" smtClean="0">
                <a:latin typeface="Times New Roman" panose="02020603050405020304" pitchFamily="18" charset="0"/>
                <a:cs typeface="Times New Roman" panose="02020603050405020304" pitchFamily="18" charset="0"/>
              </a:rPr>
              <a:t>SIMD ARRAY PROCESSOR ORGANIZATION</a:t>
            </a:r>
            <a:endParaRPr lang="en-US" sz="24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17</a:t>
            </a:fld>
            <a:endParaRPr lang="en-US"/>
          </a:p>
        </p:txBody>
      </p:sp>
      <p:sp>
        <p:nvSpPr>
          <p:cNvPr id="3" name="مستطيل 2"/>
          <p:cNvSpPr/>
          <p:nvPr/>
        </p:nvSpPr>
        <p:spPr>
          <a:xfrm>
            <a:off x="685800" y="1010483"/>
            <a:ext cx="7772400" cy="4893647"/>
          </a:xfrm>
          <a:prstGeom prst="rect">
            <a:avLst/>
          </a:prstGeom>
        </p:spPr>
        <p:txBody>
          <a:bodyPr wrap="square">
            <a:spAutoFit/>
          </a:bodyPr>
          <a:lstStyle/>
          <a:p>
            <a:pPr algn="ctr"/>
            <a:r>
              <a:rPr lang="en-US" sz="2400" b="1" u="sng" dirty="0">
                <a:latin typeface="Times New Roman" panose="02020603050405020304" pitchFamily="18" charset="0"/>
                <a:cs typeface="Times New Roman" panose="02020603050405020304" pitchFamily="18" charset="0"/>
              </a:rPr>
              <a:t>Masking </a:t>
            </a:r>
            <a:r>
              <a:rPr lang="en-US" sz="2400" b="1" u="sng" dirty="0" smtClean="0">
                <a:latin typeface="Times New Roman" panose="02020603050405020304" pitchFamily="18" charset="0"/>
                <a:cs typeface="Times New Roman" panose="02020603050405020304" pitchFamily="18" charset="0"/>
              </a:rPr>
              <a:t>schemes</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They are used to control the status of each PE during the execution of vector </a:t>
            </a:r>
            <a:r>
              <a:rPr lang="en-US" sz="2400" dirty="0" smtClean="0">
                <a:latin typeface="Times New Roman" panose="02020603050405020304" pitchFamily="18" charset="0"/>
                <a:cs typeface="Times New Roman" panose="02020603050405020304" pitchFamily="18" charset="0"/>
              </a:rPr>
              <a:t>instructions.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Each </a:t>
            </a:r>
            <a:r>
              <a:rPr lang="en-US" sz="2400" dirty="0">
                <a:latin typeface="Times New Roman" panose="02020603050405020304" pitchFamily="18" charset="0"/>
                <a:cs typeface="Times New Roman" panose="02020603050405020304" pitchFamily="18" charset="0"/>
              </a:rPr>
              <a:t>PE has a flag that is set when the PE is active and reset when the PE is inactive. This ensures that only those PEs that need to participate are active during the execution of the </a:t>
            </a:r>
            <a:r>
              <a:rPr lang="en-US" sz="2400" dirty="0" smtClean="0">
                <a:latin typeface="Times New Roman" panose="02020603050405020304" pitchFamily="18" charset="0"/>
                <a:cs typeface="Times New Roman" panose="02020603050405020304" pitchFamily="18" charset="0"/>
              </a:rPr>
              <a:t>instruction.</a:t>
            </a:r>
          </a:p>
          <a:p>
            <a:pPr marL="342900" indent="-342900" algn="just">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For example</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suppose that the array processor contains a set of 64 PEs. If a vector </a:t>
            </a:r>
            <a:r>
              <a:rPr lang="en-US" sz="2400" dirty="0" smtClean="0">
                <a:latin typeface="Times New Roman" panose="02020603050405020304" pitchFamily="18" charset="0"/>
                <a:cs typeface="Times New Roman" panose="02020603050405020304" pitchFamily="18" charset="0"/>
              </a:rPr>
              <a:t>length </a:t>
            </a:r>
            <a:r>
              <a:rPr lang="en-US" sz="2400" dirty="0">
                <a:latin typeface="Times New Roman" panose="02020603050405020304" pitchFamily="18" charset="0"/>
                <a:cs typeface="Times New Roman" panose="02020603050405020304" pitchFamily="18" charset="0"/>
              </a:rPr>
              <a:t>of less than 64 data items is to be processed, the control unit selects the </a:t>
            </a:r>
            <a:r>
              <a:rPr lang="en-US" sz="2400" dirty="0" smtClean="0">
                <a:latin typeface="Times New Roman" panose="02020603050405020304" pitchFamily="18" charset="0"/>
                <a:cs typeface="Times New Roman" panose="02020603050405020304" pitchFamily="18" charset="0"/>
              </a:rPr>
              <a:t>proper </a:t>
            </a:r>
            <a:r>
              <a:rPr lang="en-US" sz="2400" dirty="0">
                <a:latin typeface="Times New Roman" panose="02020603050405020304" pitchFamily="18" charset="0"/>
                <a:cs typeface="Times New Roman" panose="02020603050405020304" pitchFamily="18" charset="0"/>
              </a:rPr>
              <a:t>number of PEs to be active. Vectors of greater length than 64 must be </a:t>
            </a:r>
            <a:r>
              <a:rPr lang="en-US" sz="2400" dirty="0" smtClean="0">
                <a:latin typeface="Times New Roman" panose="02020603050405020304" pitchFamily="18" charset="0"/>
                <a:cs typeface="Times New Roman" panose="02020603050405020304" pitchFamily="18" charset="0"/>
              </a:rPr>
              <a:t>divided </a:t>
            </a:r>
            <a:r>
              <a:rPr lang="en-US" sz="2400" dirty="0">
                <a:latin typeface="Times New Roman" panose="02020603050405020304" pitchFamily="18" charset="0"/>
                <a:cs typeface="Times New Roman" panose="02020603050405020304" pitchFamily="18" charset="0"/>
              </a:rPr>
              <a:t>into 64-word portions by the control unit. </a:t>
            </a:r>
          </a:p>
        </p:txBody>
      </p:sp>
    </p:spTree>
    <p:extLst>
      <p:ext uri="{BB962C8B-B14F-4D97-AF65-F5344CB8AC3E}">
        <p14:creationId xmlns:p14="http://schemas.microsoft.com/office/powerpoint/2010/main" val="33880566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400" b="1" dirty="0" smtClean="0">
                <a:latin typeface="Times New Roman" panose="02020603050405020304" pitchFamily="18" charset="0"/>
                <a:cs typeface="Times New Roman" panose="02020603050405020304" pitchFamily="18" charset="0"/>
              </a:rPr>
              <a:t>PROBLEMS</a:t>
            </a:r>
            <a:endParaRPr lang="en-US" sz="24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18</a:t>
            </a:fld>
            <a:endParaRPr lang="en-US"/>
          </a:p>
        </p:txBody>
      </p:sp>
      <p:pic>
        <p:nvPicPr>
          <p:cNvPr id="717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73649"/>
          <a:stretch/>
        </p:blipFill>
        <p:spPr bwMode="auto">
          <a:xfrm>
            <a:off x="726002" y="1041127"/>
            <a:ext cx="7732198" cy="125169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819400"/>
            <a:ext cx="7934325" cy="9334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4585100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400" b="1" dirty="0" smtClean="0">
                <a:latin typeface="Times New Roman" panose="02020603050405020304" pitchFamily="18" charset="0"/>
                <a:cs typeface="Times New Roman" panose="02020603050405020304" pitchFamily="18" charset="0"/>
              </a:rPr>
              <a:t>PROBLEMS</a:t>
            </a:r>
            <a:endParaRPr lang="en-US" sz="24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19</a:t>
            </a:fld>
            <a:endParaRPr lang="en-US"/>
          </a:p>
        </p:txBody>
      </p:sp>
      <p:pic>
        <p:nvPicPr>
          <p:cNvPr id="717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6064" b="52100"/>
          <a:stretch/>
        </p:blipFill>
        <p:spPr bwMode="auto">
          <a:xfrm>
            <a:off x="726002" y="1066800"/>
            <a:ext cx="7732198" cy="103723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8194" name="Picture 2"/>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557213" y="5029200"/>
            <a:ext cx="8029575" cy="10477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8" name="Picture 2"/>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42919"/>
          <a:stretch/>
        </p:blipFill>
        <p:spPr bwMode="auto">
          <a:xfrm>
            <a:off x="533400" y="2209800"/>
            <a:ext cx="8112083" cy="270225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665805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VECTOR PROCESSING APPLICATIONS</a:t>
            </a:r>
            <a:endParaRPr lang="en-US" sz="28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2</a:t>
            </a:fld>
            <a:endParaRPr lang="en-US"/>
          </a:p>
        </p:txBody>
      </p:sp>
      <p:pic>
        <p:nvPicPr>
          <p:cNvPr id="8"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572" t="8486" b="4263"/>
          <a:stretch/>
        </p:blipFill>
        <p:spPr bwMode="auto">
          <a:xfrm>
            <a:off x="381000" y="1143000"/>
            <a:ext cx="8333617" cy="4653886"/>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09203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400" b="1" dirty="0" smtClean="0">
                <a:latin typeface="Times New Roman" panose="02020603050405020304" pitchFamily="18" charset="0"/>
                <a:cs typeface="Times New Roman" panose="02020603050405020304" pitchFamily="18" charset="0"/>
              </a:rPr>
              <a:t>PROBLEMS</a:t>
            </a:r>
            <a:endParaRPr lang="en-US" sz="24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20</a:t>
            </a:fld>
            <a:endParaRPr lang="en-US"/>
          </a:p>
        </p:txBody>
      </p:sp>
      <p:pic>
        <p:nvPicPr>
          <p:cNvPr id="717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47325" b="40033"/>
          <a:stretch/>
        </p:blipFill>
        <p:spPr bwMode="auto">
          <a:xfrm>
            <a:off x="685800" y="990600"/>
            <a:ext cx="7732198" cy="60050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27968" y="1752600"/>
            <a:ext cx="5847861" cy="438997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54880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400" b="1" dirty="0" smtClean="0">
                <a:latin typeface="Times New Roman" panose="02020603050405020304" pitchFamily="18" charset="0"/>
                <a:cs typeface="Times New Roman" panose="02020603050405020304" pitchFamily="18" charset="0"/>
              </a:rPr>
              <a:t>PROBLEMS</a:t>
            </a:r>
            <a:endParaRPr lang="en-US" sz="24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21</a:t>
            </a:fld>
            <a:endParaRPr lang="en-US"/>
          </a:p>
        </p:txBody>
      </p:sp>
      <p:pic>
        <p:nvPicPr>
          <p:cNvPr id="717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59393" b="22506"/>
          <a:stretch/>
        </p:blipFill>
        <p:spPr bwMode="auto">
          <a:xfrm>
            <a:off x="726002" y="1066800"/>
            <a:ext cx="7732198" cy="85980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86038" y="3005138"/>
            <a:ext cx="3971925" cy="8477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06450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400" b="1" dirty="0" smtClean="0">
                <a:latin typeface="Times New Roman" panose="02020603050405020304" pitchFamily="18" charset="0"/>
                <a:cs typeface="Times New Roman" panose="02020603050405020304" pitchFamily="18" charset="0"/>
              </a:rPr>
              <a:t>PROBLEMS</a:t>
            </a:r>
            <a:endParaRPr lang="en-US" sz="24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22</a:t>
            </a:fld>
            <a:endParaRPr lang="en-US"/>
          </a:p>
        </p:txBody>
      </p:sp>
      <p:pic>
        <p:nvPicPr>
          <p:cNvPr id="717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76057"/>
          <a:stretch/>
        </p:blipFill>
        <p:spPr bwMode="auto">
          <a:xfrm>
            <a:off x="726002" y="1224887"/>
            <a:ext cx="7732198" cy="113731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4450" y="3095625"/>
            <a:ext cx="6610350" cy="14763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64838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VECTOR PROCESSING APPLICATIONS</a:t>
            </a:r>
            <a:endParaRPr lang="en-US" sz="28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a:p>
        </p:txBody>
      </p:sp>
      <p:pic>
        <p:nvPicPr>
          <p:cNvPr id="9"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5995" r="2778" b="6547"/>
          <a:stretch/>
        </p:blipFill>
        <p:spPr bwMode="auto">
          <a:xfrm>
            <a:off x="685800" y="965579"/>
            <a:ext cx="7817465" cy="3835021"/>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10" name="Picture 6"/>
          <p:cNvPicPr>
            <a:picLocks noChangeAspect="1" noChangeArrowheads="1"/>
          </p:cNvPicPr>
          <p:nvPr/>
        </p:nvPicPr>
        <p:blipFill rotWithShape="1">
          <a:blip r:embed="rId3">
            <a:extLst>
              <a:ext uri="{28A0092B-C50C-407E-A947-70E740481C1C}">
                <a14:useLocalDpi xmlns:a14="http://schemas.microsoft.com/office/drawing/2010/main" val="0"/>
              </a:ext>
            </a:extLst>
          </a:blip>
          <a:srcRect l="4333" r="2083" b="10580"/>
          <a:stretch/>
        </p:blipFill>
        <p:spPr bwMode="auto">
          <a:xfrm>
            <a:off x="685800" y="4946176"/>
            <a:ext cx="7817465" cy="1149824"/>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1824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MATRIX MULTIPLICATION</a:t>
            </a:r>
            <a:endParaRPr lang="en-US" sz="28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4</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5160" y="990600"/>
            <a:ext cx="6017141" cy="1404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Text Box 5"/>
          <p:cNvSpPr txBox="1">
            <a:spLocks noChangeArrowheads="1"/>
          </p:cNvSpPr>
          <p:nvPr/>
        </p:nvSpPr>
        <p:spPr bwMode="auto">
          <a:xfrm>
            <a:off x="611188" y="2406650"/>
            <a:ext cx="79930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rtl="1" eaLnBrk="0" fontAlgn="base" hangingPunct="0">
              <a:spcBef>
                <a:spcPct val="0"/>
              </a:spcBef>
              <a:spcAft>
                <a:spcPct val="0"/>
              </a:spcAft>
              <a:defRPr>
                <a:solidFill>
                  <a:schemeClr val="tx1"/>
                </a:solidFill>
                <a:latin typeface="Verdana" pitchFamily="34" charset="0"/>
                <a:cs typeface="Arial" charset="0"/>
              </a:defRPr>
            </a:lvl6pPr>
            <a:lvl7pPr marL="2971800" indent="-228600" rtl="1" eaLnBrk="0" fontAlgn="base" hangingPunct="0">
              <a:spcBef>
                <a:spcPct val="0"/>
              </a:spcBef>
              <a:spcAft>
                <a:spcPct val="0"/>
              </a:spcAft>
              <a:defRPr>
                <a:solidFill>
                  <a:schemeClr val="tx1"/>
                </a:solidFill>
                <a:latin typeface="Verdana" pitchFamily="34" charset="0"/>
                <a:cs typeface="Arial" charset="0"/>
              </a:defRPr>
            </a:lvl7pPr>
            <a:lvl8pPr marL="3429000" indent="-228600" rtl="1" eaLnBrk="0" fontAlgn="base" hangingPunct="0">
              <a:spcBef>
                <a:spcPct val="0"/>
              </a:spcBef>
              <a:spcAft>
                <a:spcPct val="0"/>
              </a:spcAft>
              <a:defRPr>
                <a:solidFill>
                  <a:schemeClr val="tx1"/>
                </a:solidFill>
                <a:latin typeface="Verdana" pitchFamily="34" charset="0"/>
                <a:cs typeface="Arial" charset="0"/>
              </a:defRPr>
            </a:lvl8pPr>
            <a:lvl9pPr marL="3886200" indent="-228600" rtl="1" eaLnBrk="0" fontAlgn="base" hangingPunct="0">
              <a:spcBef>
                <a:spcPct val="0"/>
              </a:spcBef>
              <a:spcAft>
                <a:spcPct val="0"/>
              </a:spcAft>
              <a:defRPr>
                <a:solidFill>
                  <a:schemeClr val="tx1"/>
                </a:solidFill>
                <a:latin typeface="Verdana" pitchFamily="34" charset="0"/>
                <a:cs typeface="Arial" charset="0"/>
              </a:defRPr>
            </a:lvl9pPr>
          </a:lstStyle>
          <a:p>
            <a:pPr rtl="0" eaLnBrk="1" hangingPunct="1">
              <a:spcBef>
                <a:spcPct val="50000"/>
              </a:spcBef>
            </a:pPr>
            <a:r>
              <a:rPr lang="en-US" altLang="en-US" b="1" dirty="0">
                <a:cs typeface="+mj-cs"/>
              </a:rPr>
              <a:t>The multiplication of two </a:t>
            </a:r>
            <a:r>
              <a:rPr lang="en-US" altLang="en-US" b="1" i="1" dirty="0" err="1">
                <a:cs typeface="+mj-cs"/>
              </a:rPr>
              <a:t>nxn</a:t>
            </a:r>
            <a:r>
              <a:rPr lang="en-US" altLang="en-US" b="1" dirty="0">
                <a:cs typeface="+mj-cs"/>
              </a:rPr>
              <a:t> matrices consists of </a:t>
            </a:r>
            <a:r>
              <a:rPr lang="en-US" altLang="en-US" b="1" i="1" dirty="0">
                <a:cs typeface="+mj-cs"/>
              </a:rPr>
              <a:t>n</a:t>
            </a:r>
            <a:r>
              <a:rPr lang="en-US" altLang="en-US" b="1" i="1" baseline="30000" dirty="0">
                <a:cs typeface="+mj-cs"/>
              </a:rPr>
              <a:t>2</a:t>
            </a:r>
            <a:r>
              <a:rPr lang="en-US" altLang="en-US" b="1" dirty="0">
                <a:cs typeface="+mj-cs"/>
              </a:rPr>
              <a:t> inner products or </a:t>
            </a:r>
            <a:r>
              <a:rPr lang="en-US" altLang="en-US" b="1" i="1" dirty="0">
                <a:cs typeface="+mj-cs"/>
              </a:rPr>
              <a:t>n</a:t>
            </a:r>
            <a:r>
              <a:rPr lang="en-US" altLang="en-US" b="1" i="1" baseline="30000" dirty="0">
                <a:cs typeface="+mj-cs"/>
              </a:rPr>
              <a:t>3</a:t>
            </a:r>
            <a:r>
              <a:rPr lang="en-US" altLang="en-US" b="1" dirty="0">
                <a:cs typeface="+mj-cs"/>
              </a:rPr>
              <a:t> multiply-add operations.</a:t>
            </a:r>
          </a:p>
        </p:txBody>
      </p:sp>
      <p:sp>
        <p:nvSpPr>
          <p:cNvPr id="9" name="Text Box 6"/>
          <p:cNvSpPr txBox="1">
            <a:spLocks noChangeArrowheads="1"/>
          </p:cNvSpPr>
          <p:nvPr/>
        </p:nvSpPr>
        <p:spPr bwMode="auto">
          <a:xfrm>
            <a:off x="611188" y="4997450"/>
            <a:ext cx="81375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rtl="1" eaLnBrk="0" fontAlgn="base" hangingPunct="0">
              <a:spcBef>
                <a:spcPct val="0"/>
              </a:spcBef>
              <a:spcAft>
                <a:spcPct val="0"/>
              </a:spcAft>
              <a:defRPr>
                <a:solidFill>
                  <a:schemeClr val="tx1"/>
                </a:solidFill>
                <a:latin typeface="Verdana" pitchFamily="34" charset="0"/>
                <a:cs typeface="Arial" charset="0"/>
              </a:defRPr>
            </a:lvl6pPr>
            <a:lvl7pPr marL="2971800" indent="-228600" rtl="1" eaLnBrk="0" fontAlgn="base" hangingPunct="0">
              <a:spcBef>
                <a:spcPct val="0"/>
              </a:spcBef>
              <a:spcAft>
                <a:spcPct val="0"/>
              </a:spcAft>
              <a:defRPr>
                <a:solidFill>
                  <a:schemeClr val="tx1"/>
                </a:solidFill>
                <a:latin typeface="Verdana" pitchFamily="34" charset="0"/>
                <a:cs typeface="Arial" charset="0"/>
              </a:defRPr>
            </a:lvl7pPr>
            <a:lvl8pPr marL="3429000" indent="-228600" rtl="1" eaLnBrk="0" fontAlgn="base" hangingPunct="0">
              <a:spcBef>
                <a:spcPct val="0"/>
              </a:spcBef>
              <a:spcAft>
                <a:spcPct val="0"/>
              </a:spcAft>
              <a:defRPr>
                <a:solidFill>
                  <a:schemeClr val="tx1"/>
                </a:solidFill>
                <a:latin typeface="Verdana" pitchFamily="34" charset="0"/>
                <a:cs typeface="Arial" charset="0"/>
              </a:defRPr>
            </a:lvl8pPr>
            <a:lvl9pPr marL="3886200" indent="-228600" rtl="1" eaLnBrk="0" fontAlgn="base" hangingPunct="0">
              <a:spcBef>
                <a:spcPct val="0"/>
              </a:spcBef>
              <a:spcAft>
                <a:spcPct val="0"/>
              </a:spcAft>
              <a:defRPr>
                <a:solidFill>
                  <a:schemeClr val="tx1"/>
                </a:solidFill>
                <a:latin typeface="Verdana" pitchFamily="34" charset="0"/>
                <a:cs typeface="Arial" charset="0"/>
              </a:defRPr>
            </a:lvl9pPr>
          </a:lstStyle>
          <a:p>
            <a:pPr rtl="0" eaLnBrk="1" hangingPunct="1">
              <a:spcBef>
                <a:spcPct val="50000"/>
              </a:spcBef>
            </a:pPr>
            <a:r>
              <a:rPr lang="en-US" altLang="en-US" b="1" dirty="0">
                <a:cs typeface="+mj-cs"/>
              </a:rPr>
              <a:t>In general, the inner product consists of the sum of </a:t>
            </a:r>
            <a:r>
              <a:rPr lang="en-US" altLang="en-US" b="1" i="1" dirty="0">
                <a:cs typeface="+mj-cs"/>
              </a:rPr>
              <a:t>k</a:t>
            </a:r>
            <a:r>
              <a:rPr lang="en-US" altLang="en-US" b="1" dirty="0">
                <a:cs typeface="+mj-cs"/>
              </a:rPr>
              <a:t> product terms of the form</a:t>
            </a:r>
          </a:p>
        </p:txBody>
      </p:sp>
      <p:sp>
        <p:nvSpPr>
          <p:cNvPr id="10" name="Text Box 7"/>
          <p:cNvSpPr txBox="1">
            <a:spLocks noChangeArrowheads="1"/>
          </p:cNvSpPr>
          <p:nvPr/>
        </p:nvSpPr>
        <p:spPr bwMode="auto">
          <a:xfrm>
            <a:off x="2411413" y="5653088"/>
            <a:ext cx="40846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rtl="1" eaLnBrk="0" fontAlgn="base" hangingPunct="0">
              <a:spcBef>
                <a:spcPct val="0"/>
              </a:spcBef>
              <a:spcAft>
                <a:spcPct val="0"/>
              </a:spcAft>
              <a:defRPr>
                <a:solidFill>
                  <a:schemeClr val="tx1"/>
                </a:solidFill>
                <a:latin typeface="Verdana" pitchFamily="34" charset="0"/>
                <a:cs typeface="Arial" charset="0"/>
              </a:defRPr>
            </a:lvl6pPr>
            <a:lvl7pPr marL="2971800" indent="-228600" rtl="1" eaLnBrk="0" fontAlgn="base" hangingPunct="0">
              <a:spcBef>
                <a:spcPct val="0"/>
              </a:spcBef>
              <a:spcAft>
                <a:spcPct val="0"/>
              </a:spcAft>
              <a:defRPr>
                <a:solidFill>
                  <a:schemeClr val="tx1"/>
                </a:solidFill>
                <a:latin typeface="Verdana" pitchFamily="34" charset="0"/>
                <a:cs typeface="Arial" charset="0"/>
              </a:defRPr>
            </a:lvl7pPr>
            <a:lvl8pPr marL="3429000" indent="-228600" rtl="1" eaLnBrk="0" fontAlgn="base" hangingPunct="0">
              <a:spcBef>
                <a:spcPct val="0"/>
              </a:spcBef>
              <a:spcAft>
                <a:spcPct val="0"/>
              </a:spcAft>
              <a:defRPr>
                <a:solidFill>
                  <a:schemeClr val="tx1"/>
                </a:solidFill>
                <a:latin typeface="Verdana" pitchFamily="34" charset="0"/>
                <a:cs typeface="Arial" charset="0"/>
              </a:defRPr>
            </a:lvl8pPr>
            <a:lvl9pPr marL="3886200" indent="-228600" rtl="1" eaLnBrk="0" fontAlgn="base" hangingPunct="0">
              <a:spcBef>
                <a:spcPct val="0"/>
              </a:spcBef>
              <a:spcAft>
                <a:spcPct val="0"/>
              </a:spcAft>
              <a:defRPr>
                <a:solidFill>
                  <a:schemeClr val="tx1"/>
                </a:solidFill>
                <a:latin typeface="Verdana" pitchFamily="34" charset="0"/>
                <a:cs typeface="Arial" charset="0"/>
              </a:defRPr>
            </a:lvl9pPr>
          </a:lstStyle>
          <a:p>
            <a:pPr rtl="0" eaLnBrk="1" hangingPunct="1">
              <a:spcBef>
                <a:spcPct val="50000"/>
              </a:spcBef>
            </a:pPr>
            <a:r>
              <a:rPr lang="en-US" altLang="en-US" b="1" i="1" dirty="0">
                <a:cs typeface="+mj-cs"/>
              </a:rPr>
              <a:t>C = A</a:t>
            </a:r>
            <a:r>
              <a:rPr lang="en-US" altLang="en-US" b="1" i="1" baseline="-25000" dirty="0">
                <a:cs typeface="+mj-cs"/>
              </a:rPr>
              <a:t>1</a:t>
            </a:r>
            <a:r>
              <a:rPr lang="en-US" altLang="en-US" b="1" i="1" dirty="0">
                <a:cs typeface="+mj-cs"/>
              </a:rPr>
              <a:t>B</a:t>
            </a:r>
            <a:r>
              <a:rPr lang="en-US" altLang="en-US" b="1" i="1" baseline="-25000" dirty="0">
                <a:cs typeface="+mj-cs"/>
              </a:rPr>
              <a:t>1</a:t>
            </a:r>
            <a:r>
              <a:rPr lang="en-US" altLang="en-US" b="1" i="1" dirty="0">
                <a:cs typeface="+mj-cs"/>
              </a:rPr>
              <a:t>+A</a:t>
            </a:r>
            <a:r>
              <a:rPr lang="en-US" altLang="en-US" b="1" i="1" baseline="-25000" dirty="0">
                <a:cs typeface="+mj-cs"/>
              </a:rPr>
              <a:t>2</a:t>
            </a:r>
            <a:r>
              <a:rPr lang="en-US" altLang="en-US" b="1" i="1" dirty="0">
                <a:cs typeface="+mj-cs"/>
              </a:rPr>
              <a:t>B</a:t>
            </a:r>
            <a:r>
              <a:rPr lang="en-US" altLang="en-US" b="1" i="1" baseline="-25000" dirty="0">
                <a:cs typeface="+mj-cs"/>
              </a:rPr>
              <a:t>2</a:t>
            </a:r>
            <a:r>
              <a:rPr lang="en-US" altLang="en-US" b="1" i="1" dirty="0">
                <a:cs typeface="+mj-cs"/>
              </a:rPr>
              <a:t>+A</a:t>
            </a:r>
            <a:r>
              <a:rPr lang="en-US" altLang="en-US" b="1" i="1" baseline="-25000" dirty="0">
                <a:cs typeface="+mj-cs"/>
              </a:rPr>
              <a:t>3</a:t>
            </a:r>
            <a:r>
              <a:rPr lang="en-US" altLang="en-US" b="1" i="1" dirty="0">
                <a:cs typeface="+mj-cs"/>
              </a:rPr>
              <a:t>B</a:t>
            </a:r>
            <a:r>
              <a:rPr lang="en-US" altLang="en-US" b="1" i="1" baseline="-25000" dirty="0">
                <a:cs typeface="+mj-cs"/>
              </a:rPr>
              <a:t>3</a:t>
            </a:r>
            <a:r>
              <a:rPr lang="en-US" altLang="en-US" b="1" i="1" dirty="0">
                <a:cs typeface="+mj-cs"/>
              </a:rPr>
              <a:t>+…+</a:t>
            </a:r>
            <a:r>
              <a:rPr lang="en-US" altLang="en-US" b="1" i="1" dirty="0" err="1">
                <a:cs typeface="+mj-cs"/>
              </a:rPr>
              <a:t>A</a:t>
            </a:r>
            <a:r>
              <a:rPr lang="en-US" altLang="en-US" b="1" i="1" baseline="-25000" dirty="0" err="1">
                <a:cs typeface="+mj-cs"/>
              </a:rPr>
              <a:t>k</a:t>
            </a:r>
            <a:r>
              <a:rPr lang="en-US" altLang="en-US" b="1" i="1" dirty="0">
                <a:cs typeface="+mj-cs"/>
              </a:rPr>
              <a:t> B</a:t>
            </a:r>
            <a:r>
              <a:rPr lang="en-US" altLang="en-US" b="1" i="1" baseline="-25000" dirty="0">
                <a:cs typeface="+mj-cs"/>
              </a:rPr>
              <a:t>k</a:t>
            </a:r>
            <a:endParaRPr lang="en-US" altLang="en-US" b="1" i="1" dirty="0">
              <a:cs typeface="+mj-cs"/>
            </a:endParaRPr>
          </a:p>
        </p:txBody>
      </p:sp>
      <p:sp>
        <p:nvSpPr>
          <p:cNvPr id="11" name="Text Box 8"/>
          <p:cNvSpPr txBox="1">
            <a:spLocks noChangeArrowheads="1"/>
          </p:cNvSpPr>
          <p:nvPr/>
        </p:nvSpPr>
        <p:spPr bwMode="auto">
          <a:xfrm>
            <a:off x="611188" y="4037013"/>
            <a:ext cx="7993062"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rtl="1" eaLnBrk="0" fontAlgn="base" hangingPunct="0">
              <a:spcBef>
                <a:spcPct val="0"/>
              </a:spcBef>
              <a:spcAft>
                <a:spcPct val="0"/>
              </a:spcAft>
              <a:defRPr>
                <a:solidFill>
                  <a:schemeClr val="tx1"/>
                </a:solidFill>
                <a:latin typeface="Verdana" pitchFamily="34" charset="0"/>
                <a:cs typeface="Arial" charset="0"/>
              </a:defRPr>
            </a:lvl6pPr>
            <a:lvl7pPr marL="2971800" indent="-228600" rtl="1" eaLnBrk="0" fontAlgn="base" hangingPunct="0">
              <a:spcBef>
                <a:spcPct val="0"/>
              </a:spcBef>
              <a:spcAft>
                <a:spcPct val="0"/>
              </a:spcAft>
              <a:defRPr>
                <a:solidFill>
                  <a:schemeClr val="tx1"/>
                </a:solidFill>
                <a:latin typeface="Verdana" pitchFamily="34" charset="0"/>
                <a:cs typeface="Arial" charset="0"/>
              </a:defRPr>
            </a:lvl7pPr>
            <a:lvl8pPr marL="3429000" indent="-228600" rtl="1" eaLnBrk="0" fontAlgn="base" hangingPunct="0">
              <a:spcBef>
                <a:spcPct val="0"/>
              </a:spcBef>
              <a:spcAft>
                <a:spcPct val="0"/>
              </a:spcAft>
              <a:defRPr>
                <a:solidFill>
                  <a:schemeClr val="tx1"/>
                </a:solidFill>
                <a:latin typeface="Verdana" pitchFamily="34" charset="0"/>
                <a:cs typeface="Arial" charset="0"/>
              </a:defRPr>
            </a:lvl8pPr>
            <a:lvl9pPr marL="3886200" indent="-228600" rtl="1" eaLnBrk="0" fontAlgn="base" hangingPunct="0">
              <a:spcBef>
                <a:spcPct val="0"/>
              </a:spcBef>
              <a:spcAft>
                <a:spcPct val="0"/>
              </a:spcAft>
              <a:defRPr>
                <a:solidFill>
                  <a:schemeClr val="tx1"/>
                </a:solidFill>
                <a:latin typeface="Verdana" pitchFamily="34" charset="0"/>
                <a:cs typeface="Arial" charset="0"/>
              </a:defRPr>
            </a:lvl9pPr>
          </a:lstStyle>
          <a:p>
            <a:pPr rtl="0" eaLnBrk="1" hangingPunct="1">
              <a:spcBef>
                <a:spcPct val="50000"/>
              </a:spcBef>
            </a:pPr>
            <a:r>
              <a:rPr lang="en-US" altLang="en-US" b="1" dirty="0">
                <a:cs typeface="+mj-cs"/>
              </a:rPr>
              <a:t>This requires 3 multiplications and 3 additions. The total number of multiply-add required to compute the matrix product is 9x3=27.</a:t>
            </a:r>
          </a:p>
        </p:txBody>
      </p:sp>
      <p:sp>
        <p:nvSpPr>
          <p:cNvPr id="12" name="Text Box 9"/>
          <p:cNvSpPr txBox="1">
            <a:spLocks noChangeArrowheads="1"/>
          </p:cNvSpPr>
          <p:nvPr/>
        </p:nvSpPr>
        <p:spPr bwMode="auto">
          <a:xfrm>
            <a:off x="2473323" y="3532496"/>
            <a:ext cx="39608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rtl="1" eaLnBrk="0" fontAlgn="base" hangingPunct="0">
              <a:spcBef>
                <a:spcPct val="0"/>
              </a:spcBef>
              <a:spcAft>
                <a:spcPct val="0"/>
              </a:spcAft>
              <a:defRPr>
                <a:solidFill>
                  <a:schemeClr val="tx1"/>
                </a:solidFill>
                <a:latin typeface="Verdana" pitchFamily="34" charset="0"/>
                <a:cs typeface="Arial" charset="0"/>
              </a:defRPr>
            </a:lvl6pPr>
            <a:lvl7pPr marL="2971800" indent="-228600" rtl="1" eaLnBrk="0" fontAlgn="base" hangingPunct="0">
              <a:spcBef>
                <a:spcPct val="0"/>
              </a:spcBef>
              <a:spcAft>
                <a:spcPct val="0"/>
              </a:spcAft>
              <a:defRPr>
                <a:solidFill>
                  <a:schemeClr val="tx1"/>
                </a:solidFill>
                <a:latin typeface="Verdana" pitchFamily="34" charset="0"/>
                <a:cs typeface="Arial" charset="0"/>
              </a:defRPr>
            </a:lvl7pPr>
            <a:lvl8pPr marL="3429000" indent="-228600" rtl="1" eaLnBrk="0" fontAlgn="base" hangingPunct="0">
              <a:spcBef>
                <a:spcPct val="0"/>
              </a:spcBef>
              <a:spcAft>
                <a:spcPct val="0"/>
              </a:spcAft>
              <a:defRPr>
                <a:solidFill>
                  <a:schemeClr val="tx1"/>
                </a:solidFill>
                <a:latin typeface="Verdana" pitchFamily="34" charset="0"/>
                <a:cs typeface="Arial" charset="0"/>
              </a:defRPr>
            </a:lvl8pPr>
            <a:lvl9pPr marL="3886200" indent="-228600" rtl="1" eaLnBrk="0" fontAlgn="base" hangingPunct="0">
              <a:spcBef>
                <a:spcPct val="0"/>
              </a:spcBef>
              <a:spcAft>
                <a:spcPct val="0"/>
              </a:spcAft>
              <a:defRPr>
                <a:solidFill>
                  <a:schemeClr val="tx1"/>
                </a:solidFill>
                <a:latin typeface="Verdana" pitchFamily="34" charset="0"/>
                <a:cs typeface="Arial" charset="0"/>
              </a:defRPr>
            </a:lvl9pPr>
          </a:lstStyle>
          <a:p>
            <a:pPr rtl="0" eaLnBrk="1" hangingPunct="1">
              <a:spcBef>
                <a:spcPct val="50000"/>
              </a:spcBef>
            </a:pPr>
            <a:r>
              <a:rPr lang="en-US" altLang="en-US" b="1" i="1" dirty="0">
                <a:cs typeface="+mj-cs"/>
              </a:rPr>
              <a:t>c</a:t>
            </a:r>
            <a:r>
              <a:rPr lang="en-US" altLang="en-US" b="1" i="1" baseline="-25000" dirty="0">
                <a:cs typeface="+mj-cs"/>
              </a:rPr>
              <a:t>11</a:t>
            </a:r>
            <a:r>
              <a:rPr lang="en-US" altLang="en-US" b="1" i="1" dirty="0">
                <a:cs typeface="+mj-cs"/>
              </a:rPr>
              <a:t>= a</a:t>
            </a:r>
            <a:r>
              <a:rPr lang="en-US" altLang="en-US" b="1" i="1" baseline="-25000" dirty="0">
                <a:cs typeface="+mj-cs"/>
              </a:rPr>
              <a:t>11</a:t>
            </a:r>
            <a:r>
              <a:rPr lang="en-US" altLang="en-US" b="1" i="1" dirty="0">
                <a:cs typeface="+mj-cs"/>
              </a:rPr>
              <a:t>b</a:t>
            </a:r>
            <a:r>
              <a:rPr lang="en-US" altLang="en-US" b="1" i="1" baseline="-25000" dirty="0">
                <a:cs typeface="+mj-cs"/>
              </a:rPr>
              <a:t>11</a:t>
            </a:r>
            <a:r>
              <a:rPr lang="en-US" altLang="en-US" b="1" i="1" dirty="0">
                <a:cs typeface="+mj-cs"/>
              </a:rPr>
              <a:t>+a</a:t>
            </a:r>
            <a:r>
              <a:rPr lang="en-US" altLang="en-US" b="1" i="1" baseline="-25000" dirty="0">
                <a:cs typeface="+mj-cs"/>
              </a:rPr>
              <a:t>12</a:t>
            </a:r>
            <a:r>
              <a:rPr lang="en-US" altLang="en-US" b="1" i="1" dirty="0">
                <a:cs typeface="+mj-cs"/>
              </a:rPr>
              <a:t>b</a:t>
            </a:r>
            <a:r>
              <a:rPr lang="en-US" altLang="en-US" b="1" i="1" baseline="-25000" dirty="0">
                <a:cs typeface="+mj-cs"/>
              </a:rPr>
              <a:t>21</a:t>
            </a:r>
            <a:r>
              <a:rPr lang="en-US" altLang="en-US" b="1" i="1" dirty="0">
                <a:cs typeface="+mj-cs"/>
              </a:rPr>
              <a:t>+a</a:t>
            </a:r>
            <a:r>
              <a:rPr lang="en-US" altLang="en-US" b="1" i="1" baseline="-25000" dirty="0">
                <a:cs typeface="+mj-cs"/>
              </a:rPr>
              <a:t>13</a:t>
            </a:r>
            <a:r>
              <a:rPr lang="en-US" altLang="en-US" b="1" i="1" dirty="0">
                <a:cs typeface="+mj-cs"/>
              </a:rPr>
              <a:t>b</a:t>
            </a:r>
            <a:r>
              <a:rPr lang="en-US" altLang="en-US" b="1" i="1" baseline="-25000" dirty="0">
                <a:cs typeface="+mj-cs"/>
              </a:rPr>
              <a:t>31</a:t>
            </a:r>
            <a:endParaRPr lang="en-US" altLang="en-US" b="1" i="1" dirty="0">
              <a:cs typeface="+mj-cs"/>
            </a:endParaRPr>
          </a:p>
        </p:txBody>
      </p:sp>
      <p:sp>
        <p:nvSpPr>
          <p:cNvPr id="13" name="Text Box 10"/>
          <p:cNvSpPr txBox="1">
            <a:spLocks noChangeArrowheads="1"/>
          </p:cNvSpPr>
          <p:nvPr/>
        </p:nvSpPr>
        <p:spPr bwMode="auto">
          <a:xfrm>
            <a:off x="685800" y="3108325"/>
            <a:ext cx="53292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rtl="1" eaLnBrk="0" fontAlgn="base" hangingPunct="0">
              <a:spcBef>
                <a:spcPct val="0"/>
              </a:spcBef>
              <a:spcAft>
                <a:spcPct val="0"/>
              </a:spcAft>
              <a:defRPr>
                <a:solidFill>
                  <a:schemeClr val="tx1"/>
                </a:solidFill>
                <a:latin typeface="Verdana" pitchFamily="34" charset="0"/>
                <a:cs typeface="Arial" charset="0"/>
              </a:defRPr>
            </a:lvl6pPr>
            <a:lvl7pPr marL="2971800" indent="-228600" rtl="1" eaLnBrk="0" fontAlgn="base" hangingPunct="0">
              <a:spcBef>
                <a:spcPct val="0"/>
              </a:spcBef>
              <a:spcAft>
                <a:spcPct val="0"/>
              </a:spcAft>
              <a:defRPr>
                <a:solidFill>
                  <a:schemeClr val="tx1"/>
                </a:solidFill>
                <a:latin typeface="Verdana" pitchFamily="34" charset="0"/>
                <a:cs typeface="Arial" charset="0"/>
              </a:defRPr>
            </a:lvl7pPr>
            <a:lvl8pPr marL="3429000" indent="-228600" rtl="1" eaLnBrk="0" fontAlgn="base" hangingPunct="0">
              <a:spcBef>
                <a:spcPct val="0"/>
              </a:spcBef>
              <a:spcAft>
                <a:spcPct val="0"/>
              </a:spcAft>
              <a:defRPr>
                <a:solidFill>
                  <a:schemeClr val="tx1"/>
                </a:solidFill>
                <a:latin typeface="Verdana" pitchFamily="34" charset="0"/>
                <a:cs typeface="Arial" charset="0"/>
              </a:defRPr>
            </a:lvl8pPr>
            <a:lvl9pPr marL="3886200" indent="-228600" rtl="1" eaLnBrk="0" fontAlgn="base" hangingPunct="0">
              <a:spcBef>
                <a:spcPct val="0"/>
              </a:spcBef>
              <a:spcAft>
                <a:spcPct val="0"/>
              </a:spcAft>
              <a:defRPr>
                <a:solidFill>
                  <a:schemeClr val="tx1"/>
                </a:solidFill>
                <a:latin typeface="Verdana" pitchFamily="34" charset="0"/>
                <a:cs typeface="Arial" charset="0"/>
              </a:defRPr>
            </a:lvl9pPr>
          </a:lstStyle>
          <a:p>
            <a:pPr rtl="0" eaLnBrk="1" hangingPunct="1">
              <a:spcBef>
                <a:spcPct val="50000"/>
              </a:spcBef>
            </a:pPr>
            <a:r>
              <a:rPr lang="en-US" altLang="en-US" sz="2000" b="1" i="1" dirty="0">
                <a:cs typeface="+mj-cs"/>
              </a:rPr>
              <a:t>Example</a:t>
            </a:r>
            <a:r>
              <a:rPr lang="ar-IQ" altLang="en-US" b="1" i="1" dirty="0">
                <a:cs typeface="+mj-cs"/>
              </a:rPr>
              <a:t>:</a:t>
            </a:r>
            <a:r>
              <a:rPr lang="en-US" altLang="en-US" b="1" i="1" dirty="0">
                <a:cs typeface="+mj-cs"/>
              </a:rPr>
              <a:t>  Product of two 3x3 matrices </a:t>
            </a:r>
          </a:p>
        </p:txBody>
      </p:sp>
    </p:spTree>
    <p:extLst>
      <p:ext uri="{BB962C8B-B14F-4D97-AF65-F5344CB8AC3E}">
        <p14:creationId xmlns:p14="http://schemas.microsoft.com/office/powerpoint/2010/main" val="533854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MATRIX MULTIPLICATION</a:t>
            </a:r>
            <a:endParaRPr lang="en-US" sz="28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999" y="1273800"/>
            <a:ext cx="7610199" cy="44412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2651510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MEMORY INTERLEAVING</a:t>
            </a:r>
            <a:endParaRPr lang="en-US" sz="28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6</a:t>
            </a:fld>
            <a:endParaRPr lang="en-US"/>
          </a:p>
        </p:txBody>
      </p:sp>
      <p:pic>
        <p:nvPicPr>
          <p:cNvPr id="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961876"/>
            <a:ext cx="8134350" cy="5134124"/>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7531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MEMORY INTERLEAVING</a:t>
            </a:r>
            <a:endParaRPr lang="en-US" sz="28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7</a:t>
            </a:fld>
            <a:endParaRPr lang="en-US"/>
          </a:p>
        </p:txBody>
      </p:sp>
      <p:pic>
        <p:nvPicPr>
          <p:cNvPr id="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946150"/>
            <a:ext cx="7979016" cy="5149850"/>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5640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MEMORY INTERLEAVING</a:t>
            </a:r>
            <a:endParaRPr lang="en-US" sz="28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8</a:t>
            </a:fld>
            <a:endParaRPr lang="en-US"/>
          </a:p>
        </p:txBody>
      </p:sp>
      <p:pic>
        <p:nvPicPr>
          <p:cNvPr id="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184275"/>
            <a:ext cx="8496300" cy="4606925"/>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3747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a:bodyPr>
          <a:lstStyle/>
          <a:p>
            <a:r>
              <a:rPr lang="en-US" sz="2800" b="1" dirty="0" smtClean="0">
                <a:latin typeface="Times New Roman" panose="02020603050405020304" pitchFamily="18" charset="0"/>
                <a:cs typeface="Times New Roman" panose="02020603050405020304" pitchFamily="18" charset="0"/>
              </a:rPr>
              <a:t>MEMORY INTERLEAVING</a:t>
            </a:r>
            <a:endParaRPr lang="en-US" sz="28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a:p>
        </p:txBody>
      </p:sp>
      <p:sp>
        <p:nvSpPr>
          <p:cNvPr id="3" name="مستطيل 2"/>
          <p:cNvSpPr/>
          <p:nvPr/>
        </p:nvSpPr>
        <p:spPr>
          <a:xfrm>
            <a:off x="3893506" y="926068"/>
            <a:ext cx="1364476" cy="369332"/>
          </a:xfrm>
          <a:prstGeom prst="rect">
            <a:avLst/>
          </a:prstGeom>
          <a:ln>
            <a:solidFill>
              <a:schemeClr val="tx1"/>
            </a:solidFill>
          </a:ln>
        </p:spPr>
        <p:txBody>
          <a:bodyPr wrap="none">
            <a:spAutoFit/>
          </a:bodyPr>
          <a:lstStyle/>
          <a:p>
            <a:r>
              <a:rPr lang="en-US" b="1" dirty="0">
                <a:solidFill>
                  <a:sysClr val="windowText" lastClr="000000"/>
                </a:solidFill>
                <a:latin typeface="Times New Roman" panose="02020603050405020304" pitchFamily="18" charset="0"/>
                <a:cs typeface="Times New Roman" panose="02020603050405020304" pitchFamily="18" charset="0"/>
              </a:rPr>
              <a:t>1024 words </a:t>
            </a:r>
          </a:p>
        </p:txBody>
      </p:sp>
      <p:sp>
        <p:nvSpPr>
          <p:cNvPr id="4" name="مستطيل 3"/>
          <p:cNvSpPr/>
          <p:nvPr/>
        </p:nvSpPr>
        <p:spPr>
          <a:xfrm>
            <a:off x="1485900" y="1390471"/>
            <a:ext cx="6248400" cy="1200329"/>
          </a:xfrm>
          <a:prstGeom prst="rect">
            <a:avLst/>
          </a:prstGeom>
          <a:ln>
            <a:solidFill>
              <a:schemeClr val="tx1"/>
            </a:solidFill>
          </a:ln>
        </p:spPr>
        <p:txBody>
          <a:bodyPr wrap="square">
            <a:spAutoFit/>
          </a:bodyPr>
          <a:lstStyle/>
          <a:p>
            <a:r>
              <a:rPr lang="en-US" b="1" dirty="0">
                <a:latin typeface="Times New Roman" panose="02020603050405020304" pitchFamily="18" charset="0"/>
                <a:cs typeface="Times New Roman" panose="02020603050405020304" pitchFamily="18" charset="0"/>
              </a:rPr>
              <a:t>memory array 1 use addresses: 0, 4, 8, 12, …, </a:t>
            </a:r>
            <a:r>
              <a:rPr lang="en-US" b="1" dirty="0" smtClean="0">
                <a:latin typeface="Times New Roman" panose="02020603050405020304" pitchFamily="18" charset="0"/>
                <a:cs typeface="Times New Roman" panose="02020603050405020304" pitchFamily="18" charset="0"/>
              </a:rPr>
              <a:t>1020</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Array 2: 1, 5, 9, 13, …, </a:t>
            </a:r>
            <a:r>
              <a:rPr lang="en-US" b="1" dirty="0" smtClean="0">
                <a:latin typeface="Times New Roman" panose="02020603050405020304" pitchFamily="18" charset="0"/>
                <a:cs typeface="Times New Roman" panose="02020603050405020304" pitchFamily="18" charset="0"/>
              </a:rPr>
              <a:t>1021 </a:t>
            </a:r>
          </a:p>
          <a:p>
            <a:r>
              <a:rPr lang="en-US" b="1" dirty="0" smtClean="0">
                <a:latin typeface="Times New Roman" panose="02020603050405020304" pitchFamily="18" charset="0"/>
                <a:cs typeface="Times New Roman" panose="02020603050405020304" pitchFamily="18" charset="0"/>
              </a:rPr>
              <a:t>Array </a:t>
            </a:r>
            <a:r>
              <a:rPr lang="en-US" b="1" dirty="0">
                <a:latin typeface="Times New Roman" panose="02020603050405020304" pitchFamily="18" charset="0"/>
                <a:cs typeface="Times New Roman" panose="02020603050405020304" pitchFamily="18" charset="0"/>
              </a:rPr>
              <a:t>3: 2, 6, 10, …, </a:t>
            </a:r>
            <a:r>
              <a:rPr lang="en-US" b="1" dirty="0" smtClean="0">
                <a:latin typeface="Times New Roman" panose="02020603050405020304" pitchFamily="18" charset="0"/>
                <a:cs typeface="Times New Roman" panose="02020603050405020304" pitchFamily="18" charset="0"/>
              </a:rPr>
              <a:t>1022</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Array 4: 3, 7, 11, …, </a:t>
            </a:r>
            <a:r>
              <a:rPr lang="en-US" b="1" dirty="0" smtClean="0">
                <a:latin typeface="Times New Roman" panose="02020603050405020304" pitchFamily="18" charset="0"/>
                <a:cs typeface="Times New Roman" panose="02020603050405020304" pitchFamily="18" charset="0"/>
              </a:rPr>
              <a:t>1023</a:t>
            </a:r>
            <a:endParaRPr lang="en-US" b="1" dirty="0">
              <a:latin typeface="Times New Roman" panose="02020603050405020304" pitchFamily="18" charset="0"/>
              <a:cs typeface="Times New Roman" panose="02020603050405020304" pitchFamily="18" charset="0"/>
            </a:endParaRPr>
          </a:p>
        </p:txBody>
      </p:sp>
      <p:pic>
        <p:nvPicPr>
          <p:cNvPr id="8"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t="7125" b="25165"/>
          <a:stretch/>
        </p:blipFill>
        <p:spPr bwMode="auto">
          <a:xfrm>
            <a:off x="508569" y="2706034"/>
            <a:ext cx="8134350" cy="3476346"/>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987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1163</TotalTime>
  <Words>1180</Words>
  <Application>Microsoft Office PowerPoint</Application>
  <PresentationFormat>On-screen Show (4:3)</PresentationFormat>
  <Paragraphs>108</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Times New Roman</vt:lpstr>
      <vt:lpstr>Verdana</vt:lpstr>
      <vt:lpstr>Office Theme</vt:lpstr>
      <vt:lpstr>VECTOR PROCESSING</vt:lpstr>
      <vt:lpstr>VECTOR PROCESSING APPLICATIONS</vt:lpstr>
      <vt:lpstr>VECTOR PROCESSING APPLICATIONS</vt:lpstr>
      <vt:lpstr>MATRIX MULTIPLICATION</vt:lpstr>
      <vt:lpstr>MATRIX MULTIPLICATION</vt:lpstr>
      <vt:lpstr>MEMORY INTERLEAVING</vt:lpstr>
      <vt:lpstr>MEMORY INTERLEAVING</vt:lpstr>
      <vt:lpstr>MEMORY INTERLEAVING</vt:lpstr>
      <vt:lpstr>MEMORY INTERLEAVING</vt:lpstr>
      <vt:lpstr>SUPERCOMPUTERS </vt:lpstr>
      <vt:lpstr>SUPERCOMPUTERS </vt:lpstr>
      <vt:lpstr>SUPERCOMPUTERS </vt:lpstr>
      <vt:lpstr>ARRAY PROCESSORS</vt:lpstr>
      <vt:lpstr>ATTACHED ARRAY PROCESSOR WITH HOST COMPUTER</vt:lpstr>
      <vt:lpstr>SIMD ARRAY PROCESSOR ORGANIZATION</vt:lpstr>
      <vt:lpstr>SIMD ARRAY PROCESSOR ORGANIZATION</vt:lpstr>
      <vt:lpstr>SIMD ARRAY PROCESSOR ORGANIZATION</vt:lpstr>
      <vt:lpstr>PROBLEMS</vt:lpstr>
      <vt:lpstr>PROBLEMS</vt:lpstr>
      <vt:lpstr>PROBLEMS</vt:lpstr>
      <vt:lpstr>PROBLEMS</vt:lpstr>
      <vt:lpstr>PROBLEMS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 of Multiprocessors</dc:title>
  <dc:creator>AHMED</dc:creator>
  <cp:lastModifiedBy>Yasir Abbas</cp:lastModifiedBy>
  <cp:revision>113</cp:revision>
  <cp:lastPrinted>2016-03-15T05:35:20Z</cp:lastPrinted>
  <dcterms:created xsi:type="dcterms:W3CDTF">2006-08-16T00:00:00Z</dcterms:created>
  <dcterms:modified xsi:type="dcterms:W3CDTF">2018-11-12T09:37:29Z</dcterms:modified>
</cp:coreProperties>
</file>